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421" r:id="rId2"/>
    <p:sldId id="446" r:id="rId3"/>
    <p:sldId id="441" r:id="rId4"/>
    <p:sldId id="443" r:id="rId5"/>
    <p:sldId id="444" r:id="rId6"/>
    <p:sldId id="452" r:id="rId7"/>
    <p:sldId id="400" r:id="rId8"/>
    <p:sldId id="401" r:id="rId9"/>
    <p:sldId id="402" r:id="rId10"/>
    <p:sldId id="433" r:id="rId11"/>
    <p:sldId id="406" r:id="rId12"/>
    <p:sldId id="450" r:id="rId13"/>
    <p:sldId id="453" r:id="rId14"/>
    <p:sldId id="428" r:id="rId15"/>
    <p:sldId id="427" r:id="rId16"/>
    <p:sldId id="429" r:id="rId17"/>
    <p:sldId id="430" r:id="rId18"/>
    <p:sldId id="431" r:id="rId19"/>
    <p:sldId id="425" r:id="rId20"/>
    <p:sldId id="434" r:id="rId21"/>
    <p:sldId id="432" r:id="rId22"/>
    <p:sldId id="407" r:id="rId23"/>
    <p:sldId id="413" r:id="rId24"/>
    <p:sldId id="451" r:id="rId25"/>
    <p:sldId id="416" r:id="rId26"/>
    <p:sldId id="415" r:id="rId27"/>
    <p:sldId id="358" r:id="rId28"/>
    <p:sldId id="280" r:id="rId29"/>
    <p:sldId id="281" r:id="rId30"/>
    <p:sldId id="424" r:id="rId31"/>
    <p:sldId id="435" r:id="rId32"/>
    <p:sldId id="447" r:id="rId33"/>
    <p:sldId id="436" r:id="rId34"/>
    <p:sldId id="454" r:id="rId35"/>
    <p:sldId id="437" r:id="rId36"/>
    <p:sldId id="399" r:id="rId37"/>
    <p:sldId id="438" r:id="rId38"/>
    <p:sldId id="445" r:id="rId39"/>
    <p:sldId id="364" r:id="rId40"/>
    <p:sldId id="449" r:id="rId41"/>
    <p:sldId id="369" r:id="rId42"/>
    <p:sldId id="440" r:id="rId43"/>
    <p:sldId id="448" r:id="rId4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25FB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6" autoAdjust="0"/>
    <p:restoredTop sz="94660" autoAdjust="0"/>
  </p:normalViewPr>
  <p:slideViewPr>
    <p:cSldViewPr snapToGrid="0">
      <p:cViewPr varScale="1">
        <p:scale>
          <a:sx n="110" d="100"/>
          <a:sy n="110" d="100"/>
        </p:scale>
        <p:origin x="-3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144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52" tIns="47876" rIns="95752" bIns="47876" numCol="1" anchor="t" anchorCtr="0" compatLnSpc="1">
            <a:prstTxWarp prst="textNoShape">
              <a:avLst/>
            </a:prstTxWarp>
          </a:bodyPr>
          <a:lstStyle>
            <a:lvl1pPr defTabSz="956741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CJOB introduction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52" tIns="47876" rIns="95752" bIns="47876" numCol="1" anchor="t" anchorCtr="0" compatLnSpc="1">
            <a:prstTxWarp prst="textNoShape">
              <a:avLst/>
            </a:prstTxWarp>
          </a:bodyPr>
          <a:lstStyle>
            <a:lvl1pPr algn="r" defTabSz="956741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0DD3855-3A44-4A5C-BEE4-42EA6784F629}" type="datetime1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52" tIns="47876" rIns="95752" bIns="47876" numCol="1" anchor="b" anchorCtr="0" compatLnSpc="1">
            <a:prstTxWarp prst="textNoShape">
              <a:avLst/>
            </a:prstTxWarp>
          </a:bodyPr>
          <a:lstStyle>
            <a:lvl1pPr defTabSz="956741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Marc Wijnands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52" tIns="47876" rIns="95752" bIns="47876" numCol="1" anchor="b" anchorCtr="0" compatLnSpc="1">
            <a:prstTxWarp prst="textNoShape">
              <a:avLst/>
            </a:prstTxWarp>
          </a:bodyPr>
          <a:lstStyle>
            <a:lvl1pPr algn="r" defTabSz="956741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7C8FD38-553B-4964-AB1D-9D8BFD4A9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539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52" tIns="47876" rIns="95752" bIns="47876" numCol="1" anchor="t" anchorCtr="0" compatLnSpc="1">
            <a:prstTxWarp prst="textNoShape">
              <a:avLst/>
            </a:prstTxWarp>
          </a:bodyPr>
          <a:lstStyle>
            <a:lvl1pPr defTabSz="956741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CJOB 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52" tIns="47876" rIns="95752" bIns="47876" numCol="1" anchor="t" anchorCtr="0" compatLnSpc="1">
            <a:prstTxWarp prst="textNoShape">
              <a:avLst/>
            </a:prstTxWarp>
          </a:bodyPr>
          <a:lstStyle>
            <a:lvl1pPr algn="r" defTabSz="956741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D54BB64-43F7-4296-BF64-770CE6B9F02E}" type="datetime1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52" tIns="47876" rIns="95752" bIns="478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52" tIns="47876" rIns="95752" bIns="47876" numCol="1" anchor="b" anchorCtr="0" compatLnSpc="1">
            <a:prstTxWarp prst="textNoShape">
              <a:avLst/>
            </a:prstTxWarp>
          </a:bodyPr>
          <a:lstStyle>
            <a:lvl1pPr defTabSz="956741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Marc Wijnands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52" tIns="47876" rIns="95752" bIns="47876" numCol="1" anchor="b" anchorCtr="0" compatLnSpc="1">
            <a:prstTxWarp prst="textNoShape">
              <a:avLst/>
            </a:prstTxWarp>
          </a:bodyPr>
          <a:lstStyle>
            <a:lvl1pPr algn="r" defTabSz="956741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EB390A7-FF77-4345-B4C8-1E4A0D71C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3151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D61BA897-4ADD-41A2-B7F9-D4BB34C24423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3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Pattern markers:   An alignment is being done before every pattern.</a:t>
            </a:r>
          </a:p>
        </p:txBody>
      </p:sp>
      <p:sp>
        <p:nvSpPr>
          <p:cNvPr id="68612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mtClean="0"/>
              <a:t>CJOB introduction</a:t>
            </a:r>
          </a:p>
        </p:txBody>
      </p:sp>
      <p:sp>
        <p:nvSpPr>
          <p:cNvPr id="68613" name="Date Placeholder 4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A06A2BF-3652-4987-8B73-275484771E8B}" type="datetime1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10/20/2014</a:t>
            </a:fld>
            <a:endParaRPr lang="en-US" altLang="en-US" smtClean="0"/>
          </a:p>
        </p:txBody>
      </p:sp>
      <p:sp>
        <p:nvSpPr>
          <p:cNvPr id="68614" name="Slide Number Placeholder 5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759F8C0-1185-4079-9808-8F89797AB0C5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9636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mtClean="0"/>
              <a:t>CJOB introduction</a:t>
            </a:r>
          </a:p>
        </p:txBody>
      </p:sp>
      <p:sp>
        <p:nvSpPr>
          <p:cNvPr id="69637" name="Date Placeholder 4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E9E6CE0-BDEF-4C1C-BE6A-F2BC4DC33624}" type="datetime1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10/20/2014</a:t>
            </a:fld>
            <a:endParaRPr lang="en-US" altLang="en-US" smtClean="0"/>
          </a:p>
        </p:txBody>
      </p:sp>
      <p:sp>
        <p:nvSpPr>
          <p:cNvPr id="69638" name="Slide Number Placeholder 5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17AEECE-0526-4E5B-90AE-48C5156FB5EE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41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ECC076E-CD46-4E7A-8068-A331DF44F294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4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1DC5F0B4-6C18-4655-8A40-947B8BECCB0A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15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8BB270A-BDEC-4C37-8AA1-6ACF5414D6C9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16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2273EE2F-D441-4FDE-8889-BECF54BCB570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17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CJOB is a graphical user interface to create and visualize a layout of patterns.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It does not actually run the tool, but creates a script that is to be run to expose the design.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63492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mtClean="0"/>
              <a:t>CJOB introduction</a:t>
            </a:r>
          </a:p>
        </p:txBody>
      </p:sp>
      <p:sp>
        <p:nvSpPr>
          <p:cNvPr id="63493" name="Date Placeholder 4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37A00DA-95AF-48AC-80A5-973864617DC6}" type="datetime1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10/20/2014</a:t>
            </a:fld>
            <a:endParaRPr lang="en-US" altLang="en-US" smtClean="0"/>
          </a:p>
        </p:txBody>
      </p:sp>
      <p:sp>
        <p:nvSpPr>
          <p:cNvPr id="63494" name="Slide Number Placeholder 5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981BB17-D494-4418-BFC1-4378FB457FD7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Of the exposable (need a beam) objects, only the pattern object needs a separate data file. Both shape and identifier can be written without a data file.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Types of shapes available: rectangles, borderlines and crosses.</a:t>
            </a:r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mtClean="0"/>
              <a:t>CJOB introduction</a:t>
            </a:r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95647E6-0DC9-4CBE-BD9B-A53A615E464E}" type="datetime1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10/20/2014</a:t>
            </a:fld>
            <a:endParaRPr lang="en-US" altLang="en-US" smtClean="0"/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D5C7CF57-3E2D-42C7-8581-0515641AF004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Substrate = physical substrate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Exposure = Logical grouping of exposable elements for a particular kV.</a:t>
            </a:r>
          </a:p>
          <a:p>
            <a:pPr eaLnBrk="1" hangingPunct="1"/>
            <a:r>
              <a:rPr lang="en-US" altLang="en-US" smtClean="0"/>
              <a:t>It is also used for global alignment of the exposure job and can optionally perform checks before the actual exposure. (field distortion, current distribution etc.)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Layout = A container consisting of cells. These cells may contain other elemenets including any exposable object and other layouts (!!!!).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65540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mtClean="0"/>
              <a:t>CJOB introduction</a:t>
            </a:r>
          </a:p>
        </p:txBody>
      </p:sp>
      <p:sp>
        <p:nvSpPr>
          <p:cNvPr id="65541" name="Date Placeholder 4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0F64C5E-3DF6-4044-BD91-F647C1035D08}" type="datetime1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10/20/2014</a:t>
            </a:fld>
            <a:endParaRPr lang="en-US" altLang="en-US" smtClean="0"/>
          </a:p>
        </p:txBody>
      </p:sp>
      <p:sp>
        <p:nvSpPr>
          <p:cNvPr id="65542" name="Slide Number Placeholder 5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68A9556-4607-4A5C-91C1-5DC8C1F10D7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7588" name="Date Placeholder 4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en-US" altLang="en-US" smtClean="0"/>
          </a:p>
        </p:txBody>
      </p:sp>
      <p:sp>
        <p:nvSpPr>
          <p:cNvPr id="67589" name="Slide Number Placeholder 6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243D82C1-762B-4C17-A237-BF98458CDBED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36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EBPG Software Training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F7511-9C34-43C6-BD54-40180ED1D6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17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EBPG Software Training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CBFFF-74C8-4C9E-BE98-DFB06AE28E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49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2288" y="381000"/>
            <a:ext cx="2085975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110288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45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77724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771900"/>
            <a:ext cx="77724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35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7724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9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EBPG Software Training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C3008-5131-49B9-996E-D0667763D7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30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EBPG Software Training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2D5BD-AC92-4A84-99DC-9A693FAA7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31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3" y="1316038"/>
            <a:ext cx="4076700" cy="500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1563" y="1316038"/>
            <a:ext cx="4076700" cy="500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EBPG Software Training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94F50-F99F-44E7-9F0D-31A6376583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8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EBPG Software Training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29421-0F99-4B6F-8960-3DE09D1231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75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EBPG Software Training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55ABE-A424-40F5-9F7C-A57B4BB1C7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36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EBPG Software Training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FBF95-3CCF-4EAF-BB44-8D834670C6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25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EBPG Software Training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05D46-821F-418E-B5F1-2836526A24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01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EBPG Software Training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6B505-4CED-41AB-ACA9-7ACF58431A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55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5563" y="65088"/>
            <a:ext cx="487362" cy="67230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043" tIns="42521" rIns="85043" bIns="42521" anchor="ctr"/>
          <a:lstStyle>
            <a:lvl1pPr defTabSz="85090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5090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5090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5090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5090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GB" altLang="en-US" sz="2200" smtClean="0"/>
          </a:p>
        </p:txBody>
      </p:sp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55563" y="6519863"/>
            <a:ext cx="9020175" cy="287337"/>
          </a:xfrm>
          <a:prstGeom prst="rect">
            <a:avLst/>
          </a:prstGeom>
          <a:solidFill>
            <a:srgbClr val="FF0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55563" y="1046163"/>
            <a:ext cx="6772275" cy="0"/>
          </a:xfrm>
          <a:prstGeom prst="line">
            <a:avLst/>
          </a:prstGeom>
          <a:noFill/>
          <a:ln w="12700">
            <a:solidFill>
              <a:srgbClr val="FF02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55563" y="11414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609600" y="228600"/>
            <a:ext cx="62706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defTabSz="801688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01688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01688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01688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01688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ts val="500"/>
              </a:spcBef>
              <a:defRPr/>
            </a:pPr>
            <a:endParaRPr lang="en-GB" smtClean="0">
              <a:latin typeface="Eurostile LT Std Ext Two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352425"/>
            <a:ext cx="18399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632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1316038"/>
            <a:ext cx="8305800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9354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540500"/>
            <a:ext cx="495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bg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EBPG Software Training</a:t>
            </a:r>
          </a:p>
        </p:txBody>
      </p:sp>
      <p:sp>
        <p:nvSpPr>
          <p:cNvPr id="19354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405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bg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B9263F82-B044-431A-92A3-B293026FA0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  <p:sldLayoutId id="2147484099" r:id="rId12"/>
    <p:sldLayoutId id="2147484100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850900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+mj-lt"/>
          <a:ea typeface="+mj-ea"/>
          <a:cs typeface="+mj-cs"/>
        </a:defRPr>
      </a:lvl1pPr>
      <a:lvl2pPr algn="l" defTabSz="850900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" pitchFamily="34" charset="0"/>
          <a:ea typeface="ＭＳ Ｐゴシック" pitchFamily="34" charset="-128"/>
        </a:defRPr>
      </a:lvl2pPr>
      <a:lvl3pPr algn="l" defTabSz="850900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" pitchFamily="34" charset="0"/>
          <a:ea typeface="ＭＳ Ｐゴシック" pitchFamily="34" charset="-128"/>
        </a:defRPr>
      </a:lvl3pPr>
      <a:lvl4pPr algn="l" defTabSz="850900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" pitchFamily="34" charset="0"/>
          <a:ea typeface="ＭＳ Ｐゴシック" pitchFamily="34" charset="-128"/>
        </a:defRPr>
      </a:lvl4pPr>
      <a:lvl5pPr algn="l" defTabSz="850900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" pitchFamily="34" charset="0"/>
          <a:ea typeface="ＭＳ Ｐゴシック" pitchFamily="34" charset="-128"/>
        </a:defRPr>
      </a:lvl5pPr>
      <a:lvl6pPr marL="457200" algn="l" defTabSz="850900" rtl="0" fontAlgn="base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" pitchFamily="34" charset="0"/>
          <a:ea typeface="ＭＳ Ｐゴシック" pitchFamily="34" charset="-128"/>
        </a:defRPr>
      </a:lvl6pPr>
      <a:lvl7pPr marL="914400" algn="l" defTabSz="850900" rtl="0" fontAlgn="base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" pitchFamily="34" charset="0"/>
          <a:ea typeface="ＭＳ Ｐゴシック" pitchFamily="34" charset="-128"/>
        </a:defRPr>
      </a:lvl7pPr>
      <a:lvl8pPr marL="1371600" algn="l" defTabSz="850900" rtl="0" fontAlgn="base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" pitchFamily="34" charset="0"/>
          <a:ea typeface="ＭＳ Ｐゴシック" pitchFamily="34" charset="-128"/>
        </a:defRPr>
      </a:lvl8pPr>
      <a:lvl9pPr marL="1828800" algn="l" defTabSz="850900" rtl="0" fontAlgn="base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19088" indent="-319088" algn="l" defTabSz="850900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333399"/>
          </a:solidFill>
          <a:latin typeface="+mn-lt"/>
          <a:ea typeface="+mn-ea"/>
          <a:cs typeface="+mn-cs"/>
        </a:defRPr>
      </a:lvl1pPr>
      <a:lvl2pPr marL="692150" indent="-266700" algn="l" defTabSz="850900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Arial Narrow" pitchFamily="34" charset="0"/>
          <a:ea typeface="+mn-ea"/>
        </a:defRPr>
      </a:lvl2pPr>
      <a:lvl3pPr marL="1062038" indent="-211138" algn="l" defTabSz="8509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 Narrow" pitchFamily="34" charset="0"/>
          <a:ea typeface="+mn-ea"/>
        </a:defRPr>
      </a:lvl3pPr>
      <a:lvl4pPr marL="1487488" indent="-211138" algn="l" defTabSz="850900" rtl="0" eaLnBrk="0" fontAlgn="base" hangingPunct="0">
        <a:spcBef>
          <a:spcPct val="20000"/>
        </a:spcBef>
        <a:spcAft>
          <a:spcPct val="0"/>
        </a:spcAft>
        <a:buChar char="–"/>
        <a:defRPr i="1">
          <a:solidFill>
            <a:schemeClr val="tx1"/>
          </a:solidFill>
          <a:latin typeface="Arial Narrow" pitchFamily="34" charset="0"/>
          <a:ea typeface="+mn-ea"/>
        </a:defRPr>
      </a:lvl4pPr>
      <a:lvl5pPr marL="1912938" indent="-214313" algn="l" defTabSz="850900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 Narrow" pitchFamily="34" charset="0"/>
          <a:ea typeface="+mn-ea"/>
        </a:defRPr>
      </a:lvl5pPr>
      <a:lvl6pPr marL="2370138" indent="-214313" algn="l" defTabSz="85090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 Narrow" pitchFamily="34" charset="0"/>
          <a:ea typeface="+mn-ea"/>
        </a:defRPr>
      </a:lvl6pPr>
      <a:lvl7pPr marL="2827338" indent="-214313" algn="l" defTabSz="85090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 Narrow" pitchFamily="34" charset="0"/>
          <a:ea typeface="+mn-ea"/>
        </a:defRPr>
      </a:lvl7pPr>
      <a:lvl8pPr marL="3284538" indent="-214313" algn="l" defTabSz="85090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 Narrow" pitchFamily="34" charset="0"/>
          <a:ea typeface="+mn-ea"/>
        </a:defRPr>
      </a:lvl8pPr>
      <a:lvl9pPr marL="3741738" indent="-214313" algn="l" defTabSz="85090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 Narrow" pitchFamily="34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Vistec EBPG Software Training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46113"/>
          </a:xfrm>
        </p:spPr>
        <p:txBody>
          <a:bodyPr/>
          <a:lstStyle/>
          <a:p>
            <a:r>
              <a:rPr lang="en-US" altLang="en-US" dirty="0" smtClean="0"/>
              <a:t>Last Updated </a:t>
            </a:r>
            <a:r>
              <a:rPr lang="en-US" altLang="en-US" dirty="0" smtClean="0"/>
              <a:t>10.20.14</a:t>
            </a:r>
            <a:endParaRPr lang="en-US" altLang="en-US" dirty="0" smtClean="0"/>
          </a:p>
        </p:txBody>
      </p:sp>
      <p:sp>
        <p:nvSpPr>
          <p:cNvPr id="5124" name="Footer Placeholder 4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t>EBPG Software Training</a:t>
            </a:r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EDEF6D2C-56A7-4C8F-AE07-D5FA8CC98ADC}" type="slidenum"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1</a:t>
            </a:fld>
            <a:endParaRPr lang="en-GB" altLang="en-US" sz="140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Starting Your VNC Server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87375" y="1033463"/>
            <a:ext cx="8305800" cy="4997450"/>
          </a:xfrm>
        </p:spPr>
        <p:txBody>
          <a:bodyPr/>
          <a:lstStyle/>
          <a:p>
            <a:r>
              <a:rPr lang="en-US" altLang="en-US" smtClean="0"/>
              <a:t>Log into </a:t>
            </a:r>
            <a:r>
              <a:rPr lang="en-US" altLang="en-US" b="1" smtClean="0"/>
              <a:t>ebpg.mnc.umn.edu</a:t>
            </a:r>
            <a:r>
              <a:rPr lang="en-US" altLang="en-US" smtClean="0"/>
              <a:t> via SSH</a:t>
            </a:r>
          </a:p>
          <a:p>
            <a:pPr lvl="1"/>
            <a:r>
              <a:rPr lang="en-US" altLang="en-US" smtClean="0"/>
              <a:t>See software documentation for details</a:t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mtClean="0"/>
              <a:t>Type the command </a:t>
            </a:r>
            <a:r>
              <a:rPr lang="en-US" altLang="en-US" b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crank</a:t>
            </a:r>
            <a:r>
              <a:rPr lang="en-US" altLang="en-US" smtClean="0"/>
              <a:t> at the prompt to start your VNC server</a:t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mtClean="0"/>
              <a:t>Keep your SSH window open for as long as you use VNC</a:t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mtClean="0"/>
              <a:t>When finished with VNC, exit the SSH session by typing ‘exit’ or CTRL-D (don’t just close the window)</a:t>
            </a:r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t>EBPG Software Training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7DDA85AB-9BE8-4CC1-8BA1-47E7CE3FCA2B}" type="slidenum"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10</a:t>
            </a:fld>
            <a:endParaRPr lang="en-GB" altLang="en-US" sz="140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General Scope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851025" y="2214563"/>
            <a:ext cx="5210175" cy="2590800"/>
          </a:xfrm>
        </p:spPr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Basic system connectivity and commands</a:t>
            </a:r>
            <a:br>
              <a:rPr lang="en-US" altLang="en-US" smtClean="0">
                <a:solidFill>
                  <a:schemeClr val="tx1"/>
                </a:solidFill>
              </a:rPr>
            </a:br>
            <a:endParaRPr lang="en-US" altLang="en-US" smtClean="0">
              <a:solidFill>
                <a:schemeClr val="tx1"/>
              </a:solidFill>
            </a:endParaRPr>
          </a:p>
          <a:p>
            <a:r>
              <a:rPr lang="en-US" altLang="en-US" smtClean="0">
                <a:solidFill>
                  <a:srgbClr val="FF0000"/>
                </a:solidFill>
              </a:rPr>
              <a:t>LayoutBEAMER overview</a:t>
            </a:r>
            <a:br>
              <a:rPr lang="en-US" altLang="en-US" smtClean="0">
                <a:solidFill>
                  <a:srgbClr val="FF0000"/>
                </a:solidFill>
              </a:rPr>
            </a:br>
            <a:endParaRPr lang="en-US" altLang="en-US" smtClean="0">
              <a:solidFill>
                <a:srgbClr val="FF0000"/>
              </a:solidFill>
            </a:endParaRPr>
          </a:p>
          <a:p>
            <a:r>
              <a:rPr lang="en-US" altLang="en-US" smtClean="0">
                <a:solidFill>
                  <a:schemeClr val="tx1"/>
                </a:solidFill>
              </a:rPr>
              <a:t>Cjob/exposure overview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76200" y="6540500"/>
            <a:ext cx="1905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40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t>CJOB training (Vistec Confidential)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0CD63D12-217D-431B-B1CA-209C435452D7}" type="slidenum"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11</a:t>
            </a:fld>
            <a:endParaRPr lang="en-GB" altLang="en-US" sz="140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 bwMode="auto">
          <a:xfrm>
            <a:off x="517586" y="5218981"/>
            <a:ext cx="7746520" cy="1302589"/>
          </a:xfrm>
          <a:prstGeom prst="rect">
            <a:avLst/>
          </a:prstGeom>
          <a:solidFill>
            <a:srgbClr val="00B05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517586" y="3001992"/>
            <a:ext cx="7746520" cy="2216989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17586" y="1224951"/>
            <a:ext cx="7746520" cy="1777041"/>
          </a:xfrm>
          <a:prstGeom prst="rect">
            <a:avLst/>
          </a:prstGeom>
          <a:solidFill>
            <a:srgbClr val="00B0F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Basic EBL Workflow</a:t>
            </a: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t>EBPG Software Training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7BEBE8D-6395-44B5-A352-0099EF28C15A}" type="slidenum"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12</a:t>
            </a:fld>
            <a:endParaRPr lang="en-GB" altLang="en-US" sz="1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4268" y="1407532"/>
            <a:ext cx="2829621" cy="4154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CAD design of pattern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2021" y="3841461"/>
            <a:ext cx="2307042" cy="7386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Fracture pattern</a:t>
            </a:r>
          </a:p>
          <a:p>
            <a:pPr algn="ctr"/>
            <a:r>
              <a:rPr lang="en-US" dirty="0"/>
              <a:t>(</a:t>
            </a:r>
            <a:r>
              <a:rPr lang="en-US" dirty="0" err="1" smtClean="0"/>
              <a:t>LayoutBEAMER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96972" y="3842825"/>
            <a:ext cx="2156360" cy="738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Generate job file</a:t>
            </a:r>
          </a:p>
          <a:p>
            <a:pPr algn="ctr"/>
            <a:r>
              <a:rPr lang="en-US" dirty="0" smtClean="0"/>
              <a:t>(CJOB)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8094" y="5737264"/>
            <a:ext cx="3441968" cy="4154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Execute job/expose pattern</a:t>
            </a:r>
            <a:endParaRPr lang="en-US" dirty="0"/>
          </a:p>
        </p:txBody>
      </p:sp>
      <p:cxnSp>
        <p:nvCxnSpPr>
          <p:cNvPr id="14" name="Elbow Connector 13"/>
          <p:cNvCxnSpPr>
            <a:stCxn id="9" idx="2"/>
            <a:endCxn id="11" idx="0"/>
          </p:cNvCxnSpPr>
          <p:nvPr/>
        </p:nvCxnSpPr>
        <p:spPr bwMode="auto">
          <a:xfrm rot="16200000" flipH="1">
            <a:off x="1768741" y="4586926"/>
            <a:ext cx="1157139" cy="1143536"/>
          </a:xfrm>
          <a:prstGeom prst="bentConnector3">
            <a:avLst>
              <a:gd name="adj1" fmla="val 32108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Elbow Connector 17"/>
          <p:cNvCxnSpPr>
            <a:stCxn id="10" idx="2"/>
            <a:endCxn id="11" idx="0"/>
          </p:cNvCxnSpPr>
          <p:nvPr/>
        </p:nvCxnSpPr>
        <p:spPr bwMode="auto">
          <a:xfrm rot="5400000">
            <a:off x="2969228" y="4531339"/>
            <a:ext cx="1155775" cy="1256074"/>
          </a:xfrm>
          <a:prstGeom prst="bentConnector3">
            <a:avLst>
              <a:gd name="adj1" fmla="val 32833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1945897" y="2354275"/>
            <a:ext cx="1946367" cy="4154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Upload pattern</a:t>
            </a:r>
            <a:endParaRPr lang="en-US" dirty="0"/>
          </a:p>
        </p:txBody>
      </p:sp>
      <p:cxnSp>
        <p:nvCxnSpPr>
          <p:cNvPr id="11280" name="Elbow Connector 11279"/>
          <p:cNvCxnSpPr>
            <a:stCxn id="2" idx="2"/>
            <a:endCxn id="47" idx="0"/>
          </p:cNvCxnSpPr>
          <p:nvPr/>
        </p:nvCxnSpPr>
        <p:spPr bwMode="auto">
          <a:xfrm rot="16200000" flipH="1">
            <a:off x="2653458" y="2088651"/>
            <a:ext cx="531245" cy="2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82" name="Elbow Connector 11281"/>
          <p:cNvCxnSpPr>
            <a:stCxn id="47" idx="2"/>
            <a:endCxn id="9" idx="0"/>
          </p:cNvCxnSpPr>
          <p:nvPr/>
        </p:nvCxnSpPr>
        <p:spPr bwMode="auto">
          <a:xfrm rot="5400000">
            <a:off x="1811468" y="2733848"/>
            <a:ext cx="1071688" cy="1143539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84" name="Elbow Connector 11283"/>
          <p:cNvCxnSpPr>
            <a:stCxn id="47" idx="2"/>
            <a:endCxn id="10" idx="0"/>
          </p:cNvCxnSpPr>
          <p:nvPr/>
        </p:nvCxnSpPr>
        <p:spPr bwMode="auto">
          <a:xfrm rot="16200000" flipH="1">
            <a:off x="3010590" y="2678263"/>
            <a:ext cx="1073052" cy="1256071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279267" y="1719320"/>
            <a:ext cx="13051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Your</a:t>
            </a:r>
          </a:p>
          <a:p>
            <a:pPr algn="ctr"/>
            <a:r>
              <a:rPr lang="en-US" dirty="0" smtClean="0"/>
              <a:t>computer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599594" y="3679878"/>
            <a:ext cx="26645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CAD server</a:t>
            </a:r>
          </a:p>
          <a:p>
            <a:pPr algn="ctr"/>
            <a:r>
              <a:rPr lang="en-US" dirty="0" smtClean="0"/>
              <a:t>(ebpg.mnc.umn.edu)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5599594" y="5500943"/>
            <a:ext cx="26645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Vistec</a:t>
            </a:r>
            <a:endParaRPr lang="en-US" dirty="0" smtClean="0"/>
          </a:p>
          <a:p>
            <a:pPr algn="ctr"/>
            <a:r>
              <a:rPr lang="en-US" dirty="0" smtClean="0"/>
              <a:t>(b039.mnc.umn.edu)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roup 300"/>
          <p:cNvGrpSpPr>
            <a:grpSpLocks/>
          </p:cNvGrpSpPr>
          <p:nvPr/>
        </p:nvGrpSpPr>
        <p:grpSpPr bwMode="auto">
          <a:xfrm>
            <a:off x="5419725" y="3114675"/>
            <a:ext cx="3076575" cy="762000"/>
            <a:chOff x="5410200" y="3105150"/>
            <a:chExt cx="3076575" cy="762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381750" y="3810000"/>
              <a:ext cx="1143000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5715000" y="31051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67400" y="31051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019800" y="31051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181725" y="31051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34125" y="31051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486525" y="31051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638925" y="31051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791325" y="31051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943725" y="31051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105650" y="31051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258050" y="31051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410450" y="31051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562850" y="31051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715250" y="31051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867650" y="31051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029575" y="31051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8181975" y="31051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8334375" y="31051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410200" y="31051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562600" y="31051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715000" y="32575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867400" y="32575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019800" y="32575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181725" y="32575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334125" y="32575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486525" y="32575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638925" y="32575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791325" y="32575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6943725" y="32575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105650" y="32575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258050" y="32575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7410450" y="32575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7562850" y="32575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715250" y="32575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867650" y="32575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8029575" y="32575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867400" y="34099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6019800" y="34099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6181725" y="34099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334125" y="34099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486525" y="34099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638925" y="34099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6791325" y="34099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943725" y="34099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7105650" y="34099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258050" y="34099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410450" y="34099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562850" y="34099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7715250" y="34099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7867650" y="34099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6019800" y="35623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6181725" y="35623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6334125" y="35623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486525" y="35623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6638925" y="35623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6791325" y="35623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6943725" y="35623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7105650" y="35623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7258050" y="35623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7410450" y="35623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7562850" y="35623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7715250" y="35623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6181725" y="37147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6334125" y="37147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6486525" y="37147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6638925" y="37147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6791325" y="37147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6943725" y="37147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7105650" y="37147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7258050" y="37147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7410450" y="37147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7562850" y="3714750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2" name="Group 301"/>
          <p:cNvGrpSpPr>
            <a:grpSpLocks/>
          </p:cNvGrpSpPr>
          <p:nvPr/>
        </p:nvGrpSpPr>
        <p:grpSpPr bwMode="auto">
          <a:xfrm>
            <a:off x="6029325" y="2038350"/>
            <a:ext cx="1862138" cy="2914650"/>
            <a:chOff x="6019800" y="2028824"/>
            <a:chExt cx="1862137" cy="2914651"/>
          </a:xfrm>
        </p:grpSpPr>
        <p:sp>
          <p:nvSpPr>
            <p:cNvPr id="276" name="Oval 275"/>
            <p:cNvSpPr/>
            <p:nvPr/>
          </p:nvSpPr>
          <p:spPr>
            <a:xfrm>
              <a:off x="6638925" y="2795587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6791325" y="2795587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6943725" y="2795587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7105649" y="2795587"/>
              <a:ext cx="152400" cy="152400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8207" name="Group 299"/>
            <p:cNvGrpSpPr>
              <a:grpSpLocks/>
            </p:cNvGrpSpPr>
            <p:nvPr/>
          </p:nvGrpSpPr>
          <p:grpSpPr bwMode="auto">
            <a:xfrm>
              <a:off x="6019800" y="2028824"/>
              <a:ext cx="1862137" cy="2914651"/>
              <a:chOff x="6019800" y="2028824"/>
              <a:chExt cx="1862137" cy="2914651"/>
            </a:xfrm>
          </p:grpSpPr>
          <p:grpSp>
            <p:nvGrpSpPr>
              <p:cNvPr id="8208" name="Group 209"/>
              <p:cNvGrpSpPr>
                <a:grpSpLocks/>
              </p:cNvGrpSpPr>
              <p:nvPr/>
            </p:nvGrpSpPr>
            <p:grpSpPr bwMode="auto">
              <a:xfrm>
                <a:off x="6019800" y="3862388"/>
                <a:ext cx="928687" cy="1076325"/>
                <a:chOff x="6019800" y="3862388"/>
                <a:chExt cx="928687" cy="1076325"/>
              </a:xfrm>
            </p:grpSpPr>
            <p:sp>
              <p:nvSpPr>
                <p:cNvPr id="159" name="Oval 158"/>
                <p:cNvSpPr/>
                <p:nvPr/>
              </p:nvSpPr>
              <p:spPr>
                <a:xfrm>
                  <a:off x="6643688" y="3862388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0" name="Oval 159"/>
                <p:cNvSpPr/>
                <p:nvPr/>
              </p:nvSpPr>
              <p:spPr>
                <a:xfrm>
                  <a:off x="6796088" y="3862388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1" name="Oval 160"/>
                <p:cNvSpPr/>
                <p:nvPr/>
              </p:nvSpPr>
              <p:spPr>
                <a:xfrm>
                  <a:off x="6643688" y="4014788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2" name="Oval 161"/>
                <p:cNvSpPr/>
                <p:nvPr/>
              </p:nvSpPr>
              <p:spPr>
                <a:xfrm>
                  <a:off x="6796088" y="4014788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3" name="Oval 162"/>
                <p:cNvSpPr/>
                <p:nvPr/>
              </p:nvSpPr>
              <p:spPr>
                <a:xfrm>
                  <a:off x="6643688" y="4167188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>
                <a:xfrm>
                  <a:off x="6796088" y="4167188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5" name="Oval 164"/>
                <p:cNvSpPr/>
                <p:nvPr/>
              </p:nvSpPr>
              <p:spPr>
                <a:xfrm>
                  <a:off x="6643688" y="4319588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Oval 165"/>
                <p:cNvSpPr/>
                <p:nvPr/>
              </p:nvSpPr>
              <p:spPr>
                <a:xfrm>
                  <a:off x="6324600" y="3867150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6477000" y="3867150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6324600" y="4019550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>
                  <a:off x="6477000" y="4019550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>
                  <a:off x="6324600" y="4171950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>
                  <a:off x="6477000" y="4171950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2" name="Oval 171"/>
                <p:cNvSpPr/>
                <p:nvPr/>
              </p:nvSpPr>
              <p:spPr>
                <a:xfrm>
                  <a:off x="6324600" y="4324350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6477000" y="4324350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6324600" y="4476750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6477000" y="4476750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>
                  <a:off x="6172200" y="4167188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>
                <a:xfrm>
                  <a:off x="6172200" y="4319588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8" name="Oval 177"/>
                <p:cNvSpPr/>
                <p:nvPr/>
              </p:nvSpPr>
              <p:spPr>
                <a:xfrm>
                  <a:off x="6172200" y="4471988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6324600" y="4638675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6019800" y="4633913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Oval 180"/>
                <p:cNvSpPr/>
                <p:nvPr/>
              </p:nvSpPr>
              <p:spPr>
                <a:xfrm>
                  <a:off x="6172200" y="4633913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>
                  <a:off x="6019800" y="4786313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6172200" y="4786313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8209" name="Group 208"/>
              <p:cNvGrpSpPr>
                <a:grpSpLocks/>
              </p:cNvGrpSpPr>
              <p:nvPr/>
            </p:nvGrpSpPr>
            <p:grpSpPr bwMode="auto">
              <a:xfrm flipH="1">
                <a:off x="6953250" y="3867150"/>
                <a:ext cx="928687" cy="1076325"/>
                <a:chOff x="6172200" y="4014788"/>
                <a:chExt cx="928687" cy="1076325"/>
              </a:xfrm>
            </p:grpSpPr>
            <p:sp>
              <p:nvSpPr>
                <p:cNvPr id="184" name="Oval 183"/>
                <p:cNvSpPr/>
                <p:nvPr/>
              </p:nvSpPr>
              <p:spPr>
                <a:xfrm rot="5400000" flipH="1">
                  <a:off x="6796088" y="4014788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5" name="Oval 184"/>
                <p:cNvSpPr/>
                <p:nvPr/>
              </p:nvSpPr>
              <p:spPr>
                <a:xfrm rot="5400000" flipH="1">
                  <a:off x="6948488" y="4014788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6" name="Oval 185"/>
                <p:cNvSpPr/>
                <p:nvPr/>
              </p:nvSpPr>
              <p:spPr>
                <a:xfrm rot="5400000" flipH="1">
                  <a:off x="6796088" y="4167188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7" name="Oval 186"/>
                <p:cNvSpPr/>
                <p:nvPr/>
              </p:nvSpPr>
              <p:spPr>
                <a:xfrm rot="5400000" flipH="1">
                  <a:off x="6948488" y="4167188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 rot="5400000" flipH="1">
                  <a:off x="6796088" y="4319588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9" name="Oval 188"/>
                <p:cNvSpPr/>
                <p:nvPr/>
              </p:nvSpPr>
              <p:spPr>
                <a:xfrm rot="5400000" flipH="1">
                  <a:off x="6948488" y="4319588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>
                <a:xfrm rot="5400000" flipH="1">
                  <a:off x="6796088" y="4471988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1" name="Oval 190"/>
                <p:cNvSpPr/>
                <p:nvPr/>
              </p:nvSpPr>
              <p:spPr>
                <a:xfrm rot="5400000" flipH="1">
                  <a:off x="6477000" y="4019551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Oval 191"/>
                <p:cNvSpPr/>
                <p:nvPr/>
              </p:nvSpPr>
              <p:spPr>
                <a:xfrm rot="5400000" flipH="1">
                  <a:off x="6629400" y="4019551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Oval 192"/>
                <p:cNvSpPr/>
                <p:nvPr/>
              </p:nvSpPr>
              <p:spPr>
                <a:xfrm rot="5400000" flipH="1">
                  <a:off x="6477000" y="4171951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Oval 193"/>
                <p:cNvSpPr/>
                <p:nvPr/>
              </p:nvSpPr>
              <p:spPr>
                <a:xfrm rot="5400000" flipH="1">
                  <a:off x="6629400" y="4171951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5" name="Oval 194"/>
                <p:cNvSpPr/>
                <p:nvPr/>
              </p:nvSpPr>
              <p:spPr>
                <a:xfrm rot="5400000" flipH="1">
                  <a:off x="6477000" y="4324351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6" name="Oval 195"/>
                <p:cNvSpPr/>
                <p:nvPr/>
              </p:nvSpPr>
              <p:spPr>
                <a:xfrm rot="5400000" flipH="1">
                  <a:off x="6629400" y="4324351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7" name="Oval 196"/>
                <p:cNvSpPr/>
                <p:nvPr/>
              </p:nvSpPr>
              <p:spPr>
                <a:xfrm rot="5400000" flipH="1">
                  <a:off x="6477000" y="4476751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8" name="Oval 197"/>
                <p:cNvSpPr/>
                <p:nvPr/>
              </p:nvSpPr>
              <p:spPr>
                <a:xfrm rot="5400000" flipH="1">
                  <a:off x="6629400" y="4476751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9" name="Oval 198"/>
                <p:cNvSpPr/>
                <p:nvPr/>
              </p:nvSpPr>
              <p:spPr>
                <a:xfrm rot="5400000" flipH="1">
                  <a:off x="6477000" y="4629151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0" name="Oval 199"/>
                <p:cNvSpPr/>
                <p:nvPr/>
              </p:nvSpPr>
              <p:spPr>
                <a:xfrm rot="5400000" flipH="1">
                  <a:off x="6629400" y="4629151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1" name="Oval 200"/>
                <p:cNvSpPr/>
                <p:nvPr/>
              </p:nvSpPr>
              <p:spPr>
                <a:xfrm rot="5400000" flipH="1">
                  <a:off x="6324600" y="4319588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>
                <a:xfrm rot="5400000" flipH="1">
                  <a:off x="6324600" y="4471988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3" name="Oval 202"/>
                <p:cNvSpPr/>
                <p:nvPr/>
              </p:nvSpPr>
              <p:spPr>
                <a:xfrm rot="5400000" flipH="1">
                  <a:off x="6324600" y="4624388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4" name="Oval 203"/>
                <p:cNvSpPr/>
                <p:nvPr/>
              </p:nvSpPr>
              <p:spPr>
                <a:xfrm rot="5400000" flipH="1">
                  <a:off x="6477000" y="4791076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5" name="Oval 204"/>
                <p:cNvSpPr/>
                <p:nvPr/>
              </p:nvSpPr>
              <p:spPr>
                <a:xfrm rot="5400000" flipH="1">
                  <a:off x="6172200" y="4786313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6" name="Oval 205"/>
                <p:cNvSpPr/>
                <p:nvPr/>
              </p:nvSpPr>
              <p:spPr>
                <a:xfrm rot="5400000" flipH="1">
                  <a:off x="6324600" y="4786313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7" name="Oval 206"/>
                <p:cNvSpPr/>
                <p:nvPr/>
              </p:nvSpPr>
              <p:spPr>
                <a:xfrm rot="5400000" flipH="1">
                  <a:off x="6172200" y="4938713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 rot="5400000" flipH="1">
                  <a:off x="6324600" y="4938713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8210" name="Group 298"/>
              <p:cNvGrpSpPr>
                <a:grpSpLocks/>
              </p:cNvGrpSpPr>
              <p:nvPr/>
            </p:nvGrpSpPr>
            <p:grpSpPr bwMode="auto">
              <a:xfrm>
                <a:off x="6486524" y="2028824"/>
                <a:ext cx="923925" cy="1071563"/>
                <a:chOff x="6486524" y="2028824"/>
                <a:chExt cx="923925" cy="1071563"/>
              </a:xfrm>
            </p:grpSpPr>
            <p:sp>
              <p:nvSpPr>
                <p:cNvPr id="264" name="Oval 263"/>
                <p:cNvSpPr/>
                <p:nvPr/>
              </p:nvSpPr>
              <p:spPr>
                <a:xfrm>
                  <a:off x="6638925" y="2490787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5" name="Oval 264"/>
                <p:cNvSpPr/>
                <p:nvPr/>
              </p:nvSpPr>
              <p:spPr>
                <a:xfrm>
                  <a:off x="6791325" y="2490787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Oval 265"/>
                <p:cNvSpPr/>
                <p:nvPr/>
              </p:nvSpPr>
              <p:spPr>
                <a:xfrm>
                  <a:off x="6943725" y="2490787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7" name="Oval 266"/>
                <p:cNvSpPr/>
                <p:nvPr/>
              </p:nvSpPr>
              <p:spPr>
                <a:xfrm>
                  <a:off x="7105650" y="2490787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0" name="Oval 269"/>
                <p:cNvSpPr/>
                <p:nvPr/>
              </p:nvSpPr>
              <p:spPr>
                <a:xfrm>
                  <a:off x="6638925" y="2643187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1" name="Oval 270"/>
                <p:cNvSpPr/>
                <p:nvPr/>
              </p:nvSpPr>
              <p:spPr>
                <a:xfrm>
                  <a:off x="6791325" y="2643187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2" name="Oval 271"/>
                <p:cNvSpPr/>
                <p:nvPr/>
              </p:nvSpPr>
              <p:spPr>
                <a:xfrm>
                  <a:off x="6943725" y="2643187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3" name="Oval 272"/>
                <p:cNvSpPr/>
                <p:nvPr/>
              </p:nvSpPr>
              <p:spPr>
                <a:xfrm>
                  <a:off x="7105650" y="2643187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1" name="Oval 280"/>
                <p:cNvSpPr/>
                <p:nvPr/>
              </p:nvSpPr>
              <p:spPr>
                <a:xfrm>
                  <a:off x="6486525" y="2947987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2" name="Oval 281"/>
                <p:cNvSpPr/>
                <p:nvPr/>
              </p:nvSpPr>
              <p:spPr>
                <a:xfrm>
                  <a:off x="6638925" y="2947987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3" name="Oval 282"/>
                <p:cNvSpPr/>
                <p:nvPr/>
              </p:nvSpPr>
              <p:spPr>
                <a:xfrm>
                  <a:off x="6791325" y="2947987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4" name="Oval 283"/>
                <p:cNvSpPr/>
                <p:nvPr/>
              </p:nvSpPr>
              <p:spPr>
                <a:xfrm>
                  <a:off x="6943725" y="2947987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5" name="Oval 284"/>
                <p:cNvSpPr/>
                <p:nvPr/>
              </p:nvSpPr>
              <p:spPr>
                <a:xfrm>
                  <a:off x="7105650" y="2947987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6" name="Oval 285"/>
                <p:cNvSpPr/>
                <p:nvPr/>
              </p:nvSpPr>
              <p:spPr>
                <a:xfrm>
                  <a:off x="7258050" y="2947987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7" name="Oval 286"/>
                <p:cNvSpPr/>
                <p:nvPr/>
              </p:nvSpPr>
              <p:spPr>
                <a:xfrm>
                  <a:off x="6796088" y="2181224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8" name="Oval 287"/>
                <p:cNvSpPr/>
                <p:nvPr/>
              </p:nvSpPr>
              <p:spPr>
                <a:xfrm>
                  <a:off x="6948488" y="2181224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0" name="Oval 289"/>
                <p:cNvSpPr/>
                <p:nvPr/>
              </p:nvSpPr>
              <p:spPr>
                <a:xfrm>
                  <a:off x="6796088" y="2333624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1" name="Oval 290"/>
                <p:cNvSpPr/>
                <p:nvPr/>
              </p:nvSpPr>
              <p:spPr>
                <a:xfrm>
                  <a:off x="6948488" y="2333624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6" name="Oval 295"/>
                <p:cNvSpPr/>
                <p:nvPr/>
              </p:nvSpPr>
              <p:spPr>
                <a:xfrm>
                  <a:off x="6791325" y="2028824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7" name="Oval 296"/>
                <p:cNvSpPr/>
                <p:nvPr/>
              </p:nvSpPr>
              <p:spPr>
                <a:xfrm>
                  <a:off x="6943725" y="2028824"/>
                  <a:ext cx="152400" cy="1524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61975" y="1257300"/>
            <a:ext cx="4533900" cy="462915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Define a shape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Fracture the shape to be exposed into trapezoids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Split trapezoids into pixels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Write each trapezoid by deflecting the beam to each </a:t>
            </a:r>
            <a:r>
              <a:rPr lang="en-US" altLang="en-US" dirty="0" smtClean="0">
                <a:solidFill>
                  <a:schemeClr val="tx1"/>
                </a:solidFill>
              </a:rPr>
              <a:t>pixel</a:t>
            </a: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Problem</a:t>
            </a:r>
            <a:r>
              <a:rPr lang="en-US" altLang="en-US" dirty="0" smtClean="0">
                <a:solidFill>
                  <a:schemeClr val="tx1"/>
                </a:solidFill>
              </a:rPr>
              <a:t>: Beam can only be deflected ~250um in any direction. 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85800" y="238125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1"/>
                </a:solidFill>
                <a:cs typeface="Arial" pitchFamily="34" charset="0"/>
              </a:rPr>
              <a:t>Exposure Strategy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5381625" y="1909763"/>
            <a:ext cx="3133725" cy="3133725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03" name="Group 302"/>
          <p:cNvGrpSpPr>
            <a:grpSpLocks/>
          </p:cNvGrpSpPr>
          <p:nvPr/>
        </p:nvGrpSpPr>
        <p:grpSpPr bwMode="auto">
          <a:xfrm>
            <a:off x="6350000" y="3100388"/>
            <a:ext cx="1203325" cy="1200150"/>
            <a:chOff x="6350793" y="3100388"/>
            <a:chExt cx="1202532" cy="120015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568138" y="3100388"/>
              <a:ext cx="794813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953645" y="3862388"/>
              <a:ext cx="0" cy="43815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6350793" y="3852863"/>
              <a:ext cx="1202532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44406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6289675" y="4159250"/>
            <a:ext cx="681038" cy="6953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592763" y="4159250"/>
            <a:ext cx="696912" cy="6953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576263" y="415925"/>
            <a:ext cx="8048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hicago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hicago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hicago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hicago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hicag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cag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cag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cag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cago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Writing Large Patterns</a:t>
            </a:r>
            <a:endParaRPr lang="en-US" sz="3600" dirty="0">
              <a:solidFill>
                <a:srgbClr val="3333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83150" y="2057400"/>
            <a:ext cx="4181475" cy="34925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83150" y="2057400"/>
            <a:ext cx="4173538" cy="3492500"/>
            <a:chOff x="4724400" y="2057400"/>
            <a:chExt cx="4174228" cy="349301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434130" y="2057400"/>
              <a:ext cx="0" cy="349301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129570" y="2057400"/>
              <a:ext cx="0" cy="349301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815484" y="2057400"/>
              <a:ext cx="0" cy="349301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522037" y="2057400"/>
              <a:ext cx="0" cy="349301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217477" y="2057400"/>
              <a:ext cx="0" cy="349301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4724400" y="2767118"/>
              <a:ext cx="417422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724400" y="3462546"/>
              <a:ext cx="417422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724400" y="4159561"/>
              <a:ext cx="417422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724400" y="4854989"/>
              <a:ext cx="417422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miley Face 18"/>
          <p:cNvSpPr/>
          <p:nvPr/>
        </p:nvSpPr>
        <p:spPr>
          <a:xfrm>
            <a:off x="5443538" y="2273300"/>
            <a:ext cx="3060700" cy="30607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12763" y="1093788"/>
            <a:ext cx="4370387" cy="54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 dirty="0">
                <a:solidFill>
                  <a:schemeClr val="tx1"/>
                </a:solidFill>
                <a:cs typeface="Arial" pitchFamily="34" charset="0"/>
              </a:rPr>
              <a:t>Divide pattern up into write fields</a:t>
            </a:r>
            <a:br>
              <a:rPr lang="en-US" altLang="en-US" sz="2100" dirty="0">
                <a:solidFill>
                  <a:schemeClr val="tx1"/>
                </a:solidFill>
                <a:cs typeface="Arial" pitchFamily="34" charset="0"/>
              </a:rPr>
            </a:br>
            <a:endParaRPr lang="en-US" altLang="en-US" sz="2100" dirty="0">
              <a:solidFill>
                <a:schemeClr val="tx1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100" dirty="0">
                <a:solidFill>
                  <a:schemeClr val="tx1"/>
                </a:solidFill>
                <a:cs typeface="Arial" pitchFamily="34" charset="0"/>
              </a:rPr>
              <a:t>Move stage to place beam at the center of write field</a:t>
            </a:r>
            <a:br>
              <a:rPr lang="en-US" altLang="en-US" sz="2100" dirty="0">
                <a:solidFill>
                  <a:schemeClr val="tx1"/>
                </a:solidFill>
                <a:cs typeface="Arial" pitchFamily="34" charset="0"/>
              </a:rPr>
            </a:br>
            <a:endParaRPr lang="en-US" altLang="en-US" sz="2100" dirty="0">
              <a:solidFill>
                <a:schemeClr val="tx1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100" dirty="0">
                <a:solidFill>
                  <a:schemeClr val="tx1"/>
                </a:solidFill>
                <a:cs typeface="Arial" pitchFamily="34" charset="0"/>
              </a:rPr>
              <a:t>Use beam deflectors/blanker to write section of pattern in the write field</a:t>
            </a:r>
            <a:br>
              <a:rPr lang="en-US" altLang="en-US" sz="2100" dirty="0">
                <a:solidFill>
                  <a:schemeClr val="tx1"/>
                </a:solidFill>
                <a:cs typeface="Arial" pitchFamily="34" charset="0"/>
              </a:rPr>
            </a:br>
            <a:endParaRPr lang="en-US" altLang="en-US" sz="2100" dirty="0">
              <a:solidFill>
                <a:schemeClr val="tx1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100" dirty="0">
                <a:solidFill>
                  <a:schemeClr val="tx1"/>
                </a:solidFill>
                <a:cs typeface="Arial" pitchFamily="34" charset="0"/>
              </a:rPr>
              <a:t>Move stage to next field and repeat</a:t>
            </a:r>
            <a:br>
              <a:rPr lang="en-US" altLang="en-US" sz="2100" dirty="0">
                <a:solidFill>
                  <a:schemeClr val="tx1"/>
                </a:solidFill>
                <a:cs typeface="Arial" pitchFamily="34" charset="0"/>
              </a:rPr>
            </a:br>
            <a:endParaRPr lang="en-US" altLang="en-US" sz="2100" dirty="0">
              <a:solidFill>
                <a:schemeClr val="tx1"/>
              </a:solidFill>
              <a:cs typeface="Arial" pitchFamily="34" charset="0"/>
            </a:endParaRPr>
          </a:p>
          <a:p>
            <a:pPr indent="0" eaLnBrk="1" hangingPunct="1">
              <a:spcBef>
                <a:spcPct val="0"/>
              </a:spcBef>
              <a:buFontTx/>
              <a:buNone/>
            </a:pPr>
            <a:r>
              <a:rPr lang="en-US" altLang="en-US" sz="2100" b="1" i="1" dirty="0">
                <a:solidFill>
                  <a:schemeClr val="tx1"/>
                </a:solidFill>
                <a:cs typeface="Arial" pitchFamily="34" charset="0"/>
              </a:rPr>
              <a:t>Field stitching</a:t>
            </a:r>
            <a:r>
              <a:rPr lang="en-US" altLang="en-US" sz="2100" dirty="0">
                <a:solidFill>
                  <a:schemeClr val="tx1"/>
                </a:solidFill>
                <a:cs typeface="Arial" pitchFamily="34" charset="0"/>
              </a:rPr>
              <a:t>: accuracy with which the fields line </a:t>
            </a:r>
            <a:r>
              <a:rPr lang="en-US" altLang="en-US" sz="2100" dirty="0" smtClean="0">
                <a:solidFill>
                  <a:schemeClr val="tx1"/>
                </a:solidFill>
                <a:cs typeface="Arial" pitchFamily="34" charset="0"/>
              </a:rPr>
              <a:t>up at the boundaries</a:t>
            </a:r>
          </a:p>
          <a:p>
            <a:pPr indent="0"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chemeClr val="tx1"/>
              </a:solidFill>
              <a:cs typeface="Arial" pitchFamily="34" charset="0"/>
            </a:endParaRPr>
          </a:p>
          <a:p>
            <a:pPr indent="0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  <a:cs typeface="Arial" pitchFamily="34" charset="0"/>
              </a:rPr>
              <a:t>(Generally </a:t>
            </a:r>
            <a:r>
              <a:rPr lang="en-US" altLang="en-US" sz="1400" b="1" dirty="0">
                <a:solidFill>
                  <a:schemeClr val="tx1"/>
                </a:solidFill>
                <a:cs typeface="Arial" pitchFamily="34" charset="0"/>
              </a:rPr>
              <a:t>&lt;25 nm </a:t>
            </a:r>
            <a:r>
              <a:rPr lang="en-US" altLang="en-US" sz="1400" dirty="0">
                <a:solidFill>
                  <a:schemeClr val="tx1"/>
                </a:solidFill>
                <a:cs typeface="Arial" pitchFamily="34" charset="0"/>
              </a:rPr>
              <a:t>off in </a:t>
            </a:r>
            <a:r>
              <a:rPr lang="en-US" altLang="en-US" sz="1400" dirty="0" smtClean="0">
                <a:solidFill>
                  <a:schemeClr val="tx1"/>
                </a:solidFill>
                <a:cs typeface="Arial" pitchFamily="34" charset="0"/>
              </a:rPr>
              <a:t>high-end EBL systems)  </a:t>
            </a:r>
            <a:endParaRPr lang="en-US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605463" y="4473575"/>
            <a:ext cx="263525" cy="393700"/>
          </a:xfrm>
          <a:custGeom>
            <a:avLst/>
            <a:gdLst>
              <a:gd name="connsiteX0" fmla="*/ 0 w 264318"/>
              <a:gd name="connsiteY0" fmla="*/ 0 h 392906"/>
              <a:gd name="connsiteX1" fmla="*/ 71437 w 264318"/>
              <a:gd name="connsiteY1" fmla="*/ 140493 h 392906"/>
              <a:gd name="connsiteX2" fmla="*/ 192881 w 264318"/>
              <a:gd name="connsiteY2" fmla="*/ 307181 h 392906"/>
              <a:gd name="connsiteX3" fmla="*/ 264318 w 264318"/>
              <a:gd name="connsiteY3" fmla="*/ 392906 h 392906"/>
              <a:gd name="connsiteX4" fmla="*/ 264318 w 264318"/>
              <a:gd name="connsiteY4" fmla="*/ 392906 h 39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18" h="392906">
                <a:moveTo>
                  <a:pt x="0" y="0"/>
                </a:moveTo>
                <a:cubicBezTo>
                  <a:pt x="19645" y="44648"/>
                  <a:pt x="39290" y="89296"/>
                  <a:pt x="71437" y="140493"/>
                </a:cubicBezTo>
                <a:cubicBezTo>
                  <a:pt x="103584" y="191690"/>
                  <a:pt x="160734" y="265112"/>
                  <a:pt x="192881" y="307181"/>
                </a:cubicBezTo>
                <a:cubicBezTo>
                  <a:pt x="225028" y="349250"/>
                  <a:pt x="264318" y="392906"/>
                  <a:pt x="264318" y="392906"/>
                </a:cubicBezTo>
                <a:lnTo>
                  <a:pt x="264318" y="392906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135688" y="4452938"/>
            <a:ext cx="153987" cy="109537"/>
          </a:xfrm>
          <a:custGeom>
            <a:avLst/>
            <a:gdLst>
              <a:gd name="connsiteX0" fmla="*/ 0 w 264318"/>
              <a:gd name="connsiteY0" fmla="*/ 0 h 392906"/>
              <a:gd name="connsiteX1" fmla="*/ 71437 w 264318"/>
              <a:gd name="connsiteY1" fmla="*/ 140493 h 392906"/>
              <a:gd name="connsiteX2" fmla="*/ 192881 w 264318"/>
              <a:gd name="connsiteY2" fmla="*/ 307181 h 392906"/>
              <a:gd name="connsiteX3" fmla="*/ 264318 w 264318"/>
              <a:gd name="connsiteY3" fmla="*/ 392906 h 392906"/>
              <a:gd name="connsiteX4" fmla="*/ 264318 w 264318"/>
              <a:gd name="connsiteY4" fmla="*/ 392906 h 39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18" h="392906">
                <a:moveTo>
                  <a:pt x="0" y="0"/>
                </a:moveTo>
                <a:cubicBezTo>
                  <a:pt x="19645" y="44648"/>
                  <a:pt x="39290" y="89296"/>
                  <a:pt x="71437" y="140493"/>
                </a:cubicBezTo>
                <a:cubicBezTo>
                  <a:pt x="103584" y="191690"/>
                  <a:pt x="160734" y="265112"/>
                  <a:pt x="192881" y="307181"/>
                </a:cubicBezTo>
                <a:cubicBezTo>
                  <a:pt x="225028" y="349250"/>
                  <a:pt x="264318" y="392906"/>
                  <a:pt x="264318" y="392906"/>
                </a:cubicBezTo>
                <a:lnTo>
                  <a:pt x="264318" y="392906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1" grpId="0" animBg="1"/>
      <p:bldP spid="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4" descr="Large confetti"/>
          <p:cNvGraphicFramePr>
            <a:graphicFrameLocks noChangeAspect="1"/>
          </p:cNvGraphicFramePr>
          <p:nvPr/>
        </p:nvGraphicFramePr>
        <p:xfrm>
          <a:off x="6078538" y="3478213"/>
          <a:ext cx="29718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CorelDRAW" r:id="rId4" imgW="2863080" imgH="2863080" progId="CorelDraw.Grafik.8">
                  <p:embed/>
                </p:oleObj>
              </mc:Choice>
              <mc:Fallback>
                <p:oleObj name="CorelDRAW" r:id="rId4" imgW="2863080" imgH="2863080" progId="CorelDraw.Grafik.8">
                  <p:embed/>
                  <p:pic>
                    <p:nvPicPr>
                      <p:cNvPr id="0" name="Object 4" descr="Large confetti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8538" y="3478213"/>
                        <a:ext cx="29718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pattFill prst="lgConfetti">
                              <a:fgClr>
                                <a:schemeClr val="bg2"/>
                              </a:fgClr>
                              <a:bgClr>
                                <a:srgbClr val="FFFFFF"/>
                              </a:bgClr>
                            </a:patt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Line 5"/>
          <p:cNvSpPr>
            <a:spLocks noChangeShapeType="1"/>
          </p:cNvSpPr>
          <p:nvPr/>
        </p:nvSpPr>
        <p:spPr bwMode="auto">
          <a:xfrm>
            <a:off x="6569075" y="5322888"/>
            <a:ext cx="1609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8436" name="Line 6"/>
          <p:cNvSpPr>
            <a:spLocks noChangeShapeType="1"/>
          </p:cNvSpPr>
          <p:nvPr/>
        </p:nvSpPr>
        <p:spPr bwMode="auto">
          <a:xfrm flipH="1" flipV="1">
            <a:off x="6662738" y="5224463"/>
            <a:ext cx="1446212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>
            <a:off x="6659563" y="5122863"/>
            <a:ext cx="1446212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8438" name="Line 8"/>
          <p:cNvSpPr>
            <a:spLocks noChangeShapeType="1"/>
          </p:cNvSpPr>
          <p:nvPr/>
        </p:nvSpPr>
        <p:spPr bwMode="auto">
          <a:xfrm flipH="1" flipV="1">
            <a:off x="6659562" y="5026024"/>
            <a:ext cx="1355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8439" name="Line 9"/>
          <p:cNvSpPr>
            <a:spLocks noChangeShapeType="1"/>
          </p:cNvSpPr>
          <p:nvPr/>
        </p:nvSpPr>
        <p:spPr bwMode="auto">
          <a:xfrm flipH="1">
            <a:off x="6604000" y="5348288"/>
            <a:ext cx="1222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8440" name="Line 10"/>
          <p:cNvSpPr>
            <a:spLocks noChangeShapeType="1"/>
          </p:cNvSpPr>
          <p:nvPr/>
        </p:nvSpPr>
        <p:spPr bwMode="auto">
          <a:xfrm rot="10800000" flipH="1">
            <a:off x="6397625" y="5348288"/>
            <a:ext cx="1222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graphicFrame>
        <p:nvGraphicFramePr>
          <p:cNvPr id="18441" name="Object 11"/>
          <p:cNvGraphicFramePr>
            <a:graphicFrameLocks noChangeAspect="1"/>
          </p:cNvGraphicFramePr>
          <p:nvPr/>
        </p:nvGraphicFramePr>
        <p:xfrm>
          <a:off x="635000" y="3881438"/>
          <a:ext cx="4935538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Equation" r:id="rId6" imgW="2260600" imgH="444500" progId="Equation.3">
                  <p:embed/>
                </p:oleObj>
              </mc:Choice>
              <mc:Fallback>
                <p:oleObj name="Equation" r:id="rId6" imgW="2260600" imgH="4445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3881438"/>
                        <a:ext cx="4935538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 Box 13"/>
          <p:cNvSpPr txBox="1">
            <a:spLocks noChangeArrowheads="1"/>
          </p:cNvSpPr>
          <p:nvPr/>
        </p:nvSpPr>
        <p:spPr bwMode="auto">
          <a:xfrm>
            <a:off x="576263" y="377825"/>
            <a:ext cx="8048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hicago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hicago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hicago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hicago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hicag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cag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cag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cag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cago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Exposing a Pattern</a:t>
            </a:r>
          </a:p>
        </p:txBody>
      </p:sp>
      <p:sp>
        <p:nvSpPr>
          <p:cNvPr id="18443" name="Text Box 14"/>
          <p:cNvSpPr txBox="1">
            <a:spLocks noChangeArrowheads="1"/>
          </p:cNvSpPr>
          <p:nvPr/>
        </p:nvSpPr>
        <p:spPr bwMode="auto">
          <a:xfrm>
            <a:off x="498475" y="1235075"/>
            <a:ext cx="84582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102870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 dirty="0">
                <a:solidFill>
                  <a:schemeClr val="tx1"/>
                </a:solidFill>
                <a:cs typeface="Arial" pitchFamily="34" charset="0"/>
              </a:rPr>
              <a:t>Exposure is defined by electron dose (</a:t>
            </a:r>
            <a:r>
              <a:rPr lang="en-US" altLang="en-US" sz="2100" b="1" dirty="0">
                <a:solidFill>
                  <a:schemeClr val="tx1"/>
                </a:solidFill>
                <a:cs typeface="Arial" pitchFamily="34" charset="0"/>
              </a:rPr>
              <a:t>deposited charge per unit area</a:t>
            </a:r>
            <a:r>
              <a:rPr lang="en-US" altLang="en-US" sz="2100" dirty="0">
                <a:solidFill>
                  <a:schemeClr val="tx1"/>
                </a:solidFill>
                <a:cs typeface="Arial" pitchFamily="34" charset="0"/>
              </a:rPr>
              <a:t>).</a:t>
            </a:r>
            <a:br>
              <a:rPr lang="en-US" altLang="en-US" sz="2100" dirty="0">
                <a:solidFill>
                  <a:schemeClr val="tx1"/>
                </a:solidFill>
                <a:cs typeface="Arial" pitchFamily="34" charset="0"/>
              </a:rPr>
            </a:br>
            <a:endParaRPr lang="en-US" altLang="en-US" sz="2100" dirty="0">
              <a:solidFill>
                <a:schemeClr val="tx1"/>
              </a:solidFill>
              <a:cs typeface="Arial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100" b="1" dirty="0">
                <a:latin typeface="Arial" pitchFamily="34" charset="0"/>
                <a:cs typeface="Arial" pitchFamily="34" charset="0"/>
              </a:rPr>
              <a:t>Not fundamental! 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Same dose can give very different final patterns depending on voltage, beam size, etc.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100" dirty="0">
                <a:latin typeface="Arial" pitchFamily="34" charset="0"/>
                <a:cs typeface="Arial" pitchFamily="34" charset="0"/>
              </a:rPr>
              <a:t>Number that matters is </a:t>
            </a:r>
            <a:r>
              <a:rPr lang="en-US" altLang="en-US" sz="2100" b="1" i="1" dirty="0">
                <a:latin typeface="Arial" pitchFamily="34" charset="0"/>
                <a:cs typeface="Arial" pitchFamily="34" charset="0"/>
              </a:rPr>
              <a:t>deposited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b="1" i="1" dirty="0">
                <a:latin typeface="Arial" pitchFamily="34" charset="0"/>
                <a:cs typeface="Arial" pitchFamily="34" charset="0"/>
              </a:rPr>
              <a:t>energy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b="1" i="1" dirty="0">
                <a:latin typeface="Arial" pitchFamily="34" charset="0"/>
                <a:cs typeface="Arial" pitchFamily="34" charset="0"/>
              </a:rPr>
              <a:t>per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b="1" i="1" dirty="0">
                <a:latin typeface="Arial" pitchFamily="34" charset="0"/>
                <a:cs typeface="Arial" pitchFamily="34" charset="0"/>
              </a:rPr>
              <a:t>unit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b="1" i="1" dirty="0">
                <a:latin typeface="Arial" pitchFamily="34" charset="0"/>
                <a:cs typeface="Arial" pitchFamily="34" charset="0"/>
              </a:rPr>
              <a:t>volume</a:t>
            </a:r>
            <a:r>
              <a:rPr lang="en-US" altLang="en-US" sz="2100" i="1" dirty="0">
                <a:latin typeface="Arial" pitchFamily="34" charset="0"/>
                <a:cs typeface="Arial" pitchFamily="34" charset="0"/>
              </a:rPr>
              <a:t> of resist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, but this is hard to calculate</a:t>
            </a:r>
          </a:p>
        </p:txBody>
      </p:sp>
      <p:sp>
        <p:nvSpPr>
          <p:cNvPr id="18444" name="Text Box 15"/>
          <p:cNvSpPr txBox="1">
            <a:spLocks noChangeArrowheads="1"/>
          </p:cNvSpPr>
          <p:nvPr/>
        </p:nvSpPr>
        <p:spPr bwMode="auto">
          <a:xfrm>
            <a:off x="1868488" y="5168900"/>
            <a:ext cx="292900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i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I</a:t>
            </a:r>
            <a:r>
              <a:rPr lang="en-US" altLang="en-US" sz="2100" dirty="0">
                <a:solidFill>
                  <a:schemeClr val="tx1"/>
                </a:solidFill>
                <a:latin typeface="Chicago"/>
                <a:cs typeface="Arial" pitchFamily="34" charset="0"/>
              </a:rPr>
              <a:t>: 	beam current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i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</a:t>
            </a:r>
            <a:r>
              <a:rPr lang="en-US" altLang="en-US" sz="2100" dirty="0">
                <a:solidFill>
                  <a:schemeClr val="tx1"/>
                </a:solidFill>
                <a:latin typeface="Chicago"/>
                <a:cs typeface="Arial" pitchFamily="34" charset="0"/>
              </a:rPr>
              <a:t>: 	</a:t>
            </a:r>
            <a:r>
              <a:rPr lang="en-US" altLang="en-US" sz="2100" dirty="0" smtClean="0">
                <a:solidFill>
                  <a:schemeClr val="tx1"/>
                </a:solidFill>
                <a:latin typeface="Chicago"/>
                <a:cs typeface="Arial" pitchFamily="34" charset="0"/>
              </a:rPr>
              <a:t>pixel dwell </a:t>
            </a:r>
            <a:r>
              <a:rPr lang="en-US" altLang="en-US" sz="2100" dirty="0">
                <a:solidFill>
                  <a:schemeClr val="tx1"/>
                </a:solidFill>
                <a:latin typeface="Chicago"/>
                <a:cs typeface="Arial" pitchFamily="34" charset="0"/>
              </a:rPr>
              <a:t>time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i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x</a:t>
            </a:r>
            <a:r>
              <a:rPr lang="en-US" altLang="en-US" sz="2100" dirty="0">
                <a:solidFill>
                  <a:schemeClr val="tx1"/>
                </a:solidFill>
                <a:latin typeface="Chicago"/>
                <a:cs typeface="Arial" pitchFamily="34" charset="0"/>
              </a:rPr>
              <a:t>:	</a:t>
            </a:r>
            <a:r>
              <a:rPr lang="en-US" altLang="en-US" sz="2100" dirty="0" smtClean="0">
                <a:solidFill>
                  <a:schemeClr val="tx1"/>
                </a:solidFill>
                <a:latin typeface="Chicago"/>
                <a:cs typeface="Arial" pitchFamily="34" charset="0"/>
              </a:rPr>
              <a:t>step/pixel </a:t>
            </a:r>
            <a:r>
              <a:rPr lang="en-US" altLang="en-US" sz="2100" dirty="0">
                <a:solidFill>
                  <a:schemeClr val="tx1"/>
                </a:solidFill>
                <a:latin typeface="Chicago"/>
                <a:cs typeface="Arial" pitchFamily="34" charset="0"/>
              </a:rPr>
              <a:t>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  <p:bldP spid="184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Proximity Effect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7772400" cy="2319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smtClean="0">
                <a:latin typeface="+mj-lt"/>
              </a:rPr>
              <a:t>Pattern distortions due to electron scattering.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smtClean="0">
                <a:latin typeface="+mj-lt"/>
              </a:rPr>
              <a:t>2 types: </a:t>
            </a:r>
            <a:r>
              <a:rPr lang="en-US" sz="1600" b="1" smtClean="0">
                <a:latin typeface="+mj-lt"/>
              </a:rPr>
              <a:t>forward scattering </a:t>
            </a:r>
            <a:r>
              <a:rPr lang="en-US" sz="1600" smtClean="0">
                <a:latin typeface="+mj-lt"/>
              </a:rPr>
              <a:t>and </a:t>
            </a:r>
            <a:r>
              <a:rPr lang="en-US" sz="1600" b="1" smtClean="0">
                <a:latin typeface="+mj-lt"/>
              </a:rPr>
              <a:t>backscattering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>
                <a:latin typeface="+mj-lt"/>
              </a:rPr>
              <a:t>Low Voltage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>
                <a:latin typeface="+mj-lt"/>
              </a:rPr>
              <a:t> Significant forward scattering, causing fine features to “blur”.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>
                <a:latin typeface="+mj-lt"/>
              </a:rPr>
              <a:t>High Voltage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>
                <a:latin typeface="+mj-lt"/>
              </a:rPr>
              <a:t>Forward scattering reduced, but backscatter range is increased, making it possible for shapes far from one another to be affected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4570413" y="3586163"/>
            <a:ext cx="0" cy="720725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657725" y="3586163"/>
            <a:ext cx="8556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mtClean="0">
                <a:latin typeface="+mj-lt"/>
              </a:rPr>
              <a:t>beam</a:t>
            </a:r>
          </a:p>
        </p:txBody>
      </p:sp>
      <p:grpSp>
        <p:nvGrpSpPr>
          <p:cNvPr id="19462" name="Group 1"/>
          <p:cNvGrpSpPr>
            <a:grpSpLocks/>
          </p:cNvGrpSpPr>
          <p:nvPr/>
        </p:nvGrpSpPr>
        <p:grpSpPr bwMode="auto">
          <a:xfrm>
            <a:off x="2827338" y="4248150"/>
            <a:ext cx="3698875" cy="1905000"/>
            <a:chOff x="2827046" y="4248695"/>
            <a:chExt cx="3698875" cy="1905000"/>
          </a:xfrm>
        </p:grpSpPr>
        <p:sp>
          <p:nvSpPr>
            <p:cNvPr id="15389" name="Rectangle 4"/>
            <p:cNvSpPr>
              <a:spLocks noChangeArrowheads="1"/>
            </p:cNvSpPr>
            <p:nvPr/>
          </p:nvSpPr>
          <p:spPr bwMode="auto">
            <a:xfrm>
              <a:off x="2834983" y="5494883"/>
              <a:ext cx="3690938" cy="658812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5390" name="Rectangle 5"/>
            <p:cNvSpPr>
              <a:spLocks noChangeArrowheads="1"/>
            </p:cNvSpPr>
            <p:nvPr/>
          </p:nvSpPr>
          <p:spPr bwMode="auto">
            <a:xfrm>
              <a:off x="2834983" y="4248695"/>
              <a:ext cx="3690938" cy="1293813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5391" name="Text Box 25"/>
            <p:cNvSpPr txBox="1">
              <a:spLocks noChangeArrowheads="1"/>
            </p:cNvSpPr>
            <p:nvPr/>
          </p:nvSpPr>
          <p:spPr bwMode="auto">
            <a:xfrm>
              <a:off x="2828633" y="4705895"/>
              <a:ext cx="827088" cy="415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+mj-lt"/>
                </a:rPr>
                <a:t>resist</a:t>
              </a:r>
            </a:p>
          </p:txBody>
        </p:sp>
        <p:sp>
          <p:nvSpPr>
            <p:cNvPr id="15392" name="Text Box 26"/>
            <p:cNvSpPr txBox="1">
              <a:spLocks noChangeArrowheads="1"/>
            </p:cNvSpPr>
            <p:nvPr/>
          </p:nvSpPr>
          <p:spPr bwMode="auto">
            <a:xfrm>
              <a:off x="2827046" y="5650458"/>
              <a:ext cx="1290637" cy="415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+mj-lt"/>
                </a:rPr>
                <a:t>substrate</a:t>
              </a:r>
            </a:p>
          </p:txBody>
        </p:sp>
      </p:grpSp>
      <p:sp>
        <p:nvSpPr>
          <p:cNvPr id="28" name="Line 28"/>
          <p:cNvSpPr>
            <a:spLocks noChangeShapeType="1"/>
          </p:cNvSpPr>
          <p:nvPr/>
        </p:nvSpPr>
        <p:spPr bwMode="auto">
          <a:xfrm flipH="1">
            <a:off x="5392738" y="5019675"/>
            <a:ext cx="15414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6934200" y="4835525"/>
            <a:ext cx="23256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mtClean="0">
                <a:latin typeface="+mj-lt"/>
              </a:rPr>
              <a:t>backscattering (</a:t>
            </a:r>
            <a:r>
              <a:rPr lang="el-GR" i="1" smtClean="0">
                <a:latin typeface="+mj-lt"/>
                <a:cs typeface="Times" pitchFamily="18" charset="0"/>
              </a:rPr>
              <a:t>β</a:t>
            </a:r>
            <a:r>
              <a:rPr lang="en-US" smtClean="0">
                <a:latin typeface="+mj-lt"/>
              </a:rPr>
              <a:t>)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1001713" y="4924425"/>
            <a:ext cx="17589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+mj-lt"/>
              </a:rPr>
              <a:t>forward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scattering (</a:t>
            </a:r>
            <a:r>
              <a:rPr lang="el-GR" i="1" dirty="0" smtClean="0">
                <a:latin typeface="+mj-lt"/>
                <a:cs typeface="Times" pitchFamily="18" charset="0"/>
              </a:rPr>
              <a:t>α</a:t>
            </a:r>
            <a:r>
              <a:rPr lang="en-US" dirty="0" smtClean="0">
                <a:latin typeface="+mj-lt"/>
              </a:rPr>
              <a:t>)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756025" y="4124325"/>
            <a:ext cx="2017713" cy="1712913"/>
            <a:chOff x="3756025" y="4124325"/>
            <a:chExt cx="2017713" cy="1712325"/>
          </a:xfrm>
        </p:grpSpPr>
        <p:sp>
          <p:nvSpPr>
            <p:cNvPr id="15387" name="Line 18"/>
            <p:cNvSpPr>
              <a:spLocks noChangeShapeType="1"/>
            </p:cNvSpPr>
            <p:nvPr/>
          </p:nvSpPr>
          <p:spPr bwMode="auto">
            <a:xfrm flipH="1">
              <a:off x="5070475" y="4124325"/>
              <a:ext cx="703263" cy="162186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5388" name="Line 21"/>
            <p:cNvSpPr>
              <a:spLocks noChangeShapeType="1"/>
            </p:cNvSpPr>
            <p:nvPr/>
          </p:nvSpPr>
          <p:spPr bwMode="auto">
            <a:xfrm flipH="1">
              <a:off x="3756025" y="4156064"/>
              <a:ext cx="92075" cy="168058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756025" y="4248150"/>
            <a:ext cx="1346200" cy="1895475"/>
            <a:chOff x="3756025" y="4247374"/>
            <a:chExt cx="1345573" cy="1896251"/>
          </a:xfrm>
        </p:grpSpPr>
        <p:sp>
          <p:nvSpPr>
            <p:cNvPr id="15373" name="Line 8"/>
            <p:cNvSpPr>
              <a:spLocks noChangeShapeType="1"/>
            </p:cNvSpPr>
            <p:nvPr/>
          </p:nvSpPr>
          <p:spPr bwMode="auto">
            <a:xfrm>
              <a:off x="4581141" y="4247374"/>
              <a:ext cx="0" cy="79566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5374" name="Line 9"/>
            <p:cNvSpPr>
              <a:spLocks noChangeShapeType="1"/>
            </p:cNvSpPr>
            <p:nvPr/>
          </p:nvSpPr>
          <p:spPr bwMode="auto">
            <a:xfrm>
              <a:off x="4581141" y="5043038"/>
              <a:ext cx="152329" cy="641613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5375" name="Line 10"/>
            <p:cNvSpPr>
              <a:spLocks noChangeShapeType="1"/>
            </p:cNvSpPr>
            <p:nvPr/>
          </p:nvSpPr>
          <p:spPr bwMode="auto">
            <a:xfrm>
              <a:off x="4581141" y="4399836"/>
              <a:ext cx="92032" cy="643201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5376" name="Line 11"/>
            <p:cNvSpPr>
              <a:spLocks noChangeShapeType="1"/>
            </p:cNvSpPr>
            <p:nvPr/>
          </p:nvSpPr>
          <p:spPr bwMode="auto">
            <a:xfrm flipH="1">
              <a:off x="4398664" y="4247374"/>
              <a:ext cx="182477" cy="643201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5377" name="Line 12"/>
            <p:cNvSpPr>
              <a:spLocks noChangeShapeType="1"/>
            </p:cNvSpPr>
            <p:nvPr/>
          </p:nvSpPr>
          <p:spPr bwMode="auto">
            <a:xfrm flipH="1">
              <a:off x="4336779" y="4890575"/>
              <a:ext cx="60297" cy="70196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5378" name="Line 13"/>
            <p:cNvSpPr>
              <a:spLocks noChangeShapeType="1"/>
            </p:cNvSpPr>
            <p:nvPr/>
          </p:nvSpPr>
          <p:spPr bwMode="auto">
            <a:xfrm>
              <a:off x="4673173" y="5043038"/>
              <a:ext cx="184064" cy="88618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5379" name="Line 14"/>
            <p:cNvSpPr>
              <a:spLocks noChangeShapeType="1"/>
            </p:cNvSpPr>
            <p:nvPr/>
          </p:nvSpPr>
          <p:spPr bwMode="auto">
            <a:xfrm flipH="1">
              <a:off x="4520844" y="4674587"/>
              <a:ext cx="60297" cy="48915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5380" name="Line 15"/>
            <p:cNvSpPr>
              <a:spLocks noChangeShapeType="1"/>
            </p:cNvSpPr>
            <p:nvPr/>
          </p:nvSpPr>
          <p:spPr bwMode="auto">
            <a:xfrm flipH="1">
              <a:off x="4214599" y="5163737"/>
              <a:ext cx="306244" cy="458975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5381" name="Line 16"/>
            <p:cNvSpPr>
              <a:spLocks noChangeShapeType="1"/>
            </p:cNvSpPr>
            <p:nvPr/>
          </p:nvSpPr>
          <p:spPr bwMode="auto">
            <a:xfrm flipH="1">
              <a:off x="4366928" y="5287613"/>
              <a:ext cx="274509" cy="85601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5382" name="Line 17"/>
            <p:cNvSpPr>
              <a:spLocks noChangeShapeType="1"/>
            </p:cNvSpPr>
            <p:nvPr/>
          </p:nvSpPr>
          <p:spPr bwMode="auto">
            <a:xfrm flipH="1">
              <a:off x="4857237" y="5714825"/>
              <a:ext cx="244361" cy="214401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5383" name="Line 19"/>
            <p:cNvSpPr>
              <a:spLocks noChangeShapeType="1"/>
            </p:cNvSpPr>
            <p:nvPr/>
          </p:nvSpPr>
          <p:spPr bwMode="auto">
            <a:xfrm flipH="1">
              <a:off x="3756025" y="5592537"/>
              <a:ext cx="580754" cy="246163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5384" name="Line 20"/>
            <p:cNvSpPr>
              <a:spLocks noChangeShapeType="1"/>
            </p:cNvSpPr>
            <p:nvPr/>
          </p:nvSpPr>
          <p:spPr bwMode="auto">
            <a:xfrm flipH="1">
              <a:off x="3756025" y="5592537"/>
              <a:ext cx="580754" cy="246163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5385" name="Line 22"/>
            <p:cNvSpPr>
              <a:spLocks noChangeShapeType="1"/>
            </p:cNvSpPr>
            <p:nvPr/>
          </p:nvSpPr>
          <p:spPr bwMode="auto">
            <a:xfrm flipH="1">
              <a:off x="4122567" y="5592537"/>
              <a:ext cx="92032" cy="55108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5386" name="Line 23"/>
            <p:cNvSpPr>
              <a:spLocks noChangeShapeType="1"/>
            </p:cNvSpPr>
            <p:nvPr/>
          </p:nvSpPr>
          <p:spPr bwMode="auto">
            <a:xfrm flipH="1">
              <a:off x="4703322" y="5654475"/>
              <a:ext cx="31735" cy="48915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</p:grpSp>
      <p:sp>
        <p:nvSpPr>
          <p:cNvPr id="27" name="Line 27"/>
          <p:cNvSpPr>
            <a:spLocks noChangeShapeType="1"/>
          </p:cNvSpPr>
          <p:nvPr/>
        </p:nvSpPr>
        <p:spPr bwMode="auto">
          <a:xfrm flipV="1">
            <a:off x="2590800" y="5251450"/>
            <a:ext cx="1898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6"/>
          <p:cNvSpPr>
            <a:spLocks noChangeArrowheads="1"/>
          </p:cNvSpPr>
          <p:nvPr/>
        </p:nvSpPr>
        <p:spPr bwMode="auto">
          <a:xfrm>
            <a:off x="4411663" y="2787650"/>
            <a:ext cx="1493837" cy="8159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124200" y="609600"/>
            <a:ext cx="3275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3200" b="1">
                <a:solidFill>
                  <a:schemeClr val="bg1"/>
                </a:solidFill>
                <a:cs typeface="Arial" pitchFamily="34" charset="0"/>
              </a:rPr>
              <a:t>Proximity Effect</a:t>
            </a:r>
          </a:p>
        </p:txBody>
      </p:sp>
      <p:sp>
        <p:nvSpPr>
          <p:cNvPr id="10249" name="Freeform 7"/>
          <p:cNvSpPr>
            <a:spLocks/>
          </p:cNvSpPr>
          <p:nvPr/>
        </p:nvSpPr>
        <p:spPr bwMode="auto">
          <a:xfrm>
            <a:off x="2314575" y="2767013"/>
            <a:ext cx="1795463" cy="2181225"/>
          </a:xfrm>
          <a:custGeom>
            <a:avLst/>
            <a:gdLst>
              <a:gd name="T0" fmla="*/ 0 w 1176"/>
              <a:gd name="T1" fmla="*/ 0 h 1572"/>
              <a:gd name="T2" fmla="*/ 0 w 1176"/>
              <a:gd name="T3" fmla="*/ 2147483647 h 1572"/>
              <a:gd name="T4" fmla="*/ 2147483647 w 1176"/>
              <a:gd name="T5" fmla="*/ 2147483647 h 1572"/>
              <a:gd name="T6" fmla="*/ 2147483647 w 1176"/>
              <a:gd name="T7" fmla="*/ 2147483647 h 1572"/>
              <a:gd name="T8" fmla="*/ 2147483647 w 1176"/>
              <a:gd name="T9" fmla="*/ 2147483647 h 1572"/>
              <a:gd name="T10" fmla="*/ 2147483647 w 1176"/>
              <a:gd name="T11" fmla="*/ 2147483647 h 1572"/>
              <a:gd name="T12" fmla="*/ 0 w 1176"/>
              <a:gd name="T13" fmla="*/ 0 h 15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6"/>
              <a:gd name="T22" fmla="*/ 0 h 1572"/>
              <a:gd name="T23" fmla="*/ 1176 w 1176"/>
              <a:gd name="T24" fmla="*/ 1572 h 15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6" h="1572">
                <a:moveTo>
                  <a:pt x="0" y="0"/>
                </a:moveTo>
                <a:lnTo>
                  <a:pt x="0" y="1572"/>
                </a:lnTo>
                <a:lnTo>
                  <a:pt x="492" y="1572"/>
                </a:lnTo>
                <a:lnTo>
                  <a:pt x="492" y="594"/>
                </a:lnTo>
                <a:lnTo>
                  <a:pt x="1176" y="594"/>
                </a:lnTo>
                <a:lnTo>
                  <a:pt x="1176" y="6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Freeform 9"/>
          <p:cNvSpPr>
            <a:spLocks/>
          </p:cNvSpPr>
          <p:nvPr/>
        </p:nvSpPr>
        <p:spPr bwMode="auto">
          <a:xfrm>
            <a:off x="2314575" y="2767013"/>
            <a:ext cx="1795463" cy="2181225"/>
          </a:xfrm>
          <a:custGeom>
            <a:avLst/>
            <a:gdLst>
              <a:gd name="T0" fmla="*/ 0 w 1176"/>
              <a:gd name="T1" fmla="*/ 0 h 1572"/>
              <a:gd name="T2" fmla="*/ 0 w 1176"/>
              <a:gd name="T3" fmla="*/ 2147483647 h 1572"/>
              <a:gd name="T4" fmla="*/ 2147483647 w 1176"/>
              <a:gd name="T5" fmla="*/ 2147483647 h 1572"/>
              <a:gd name="T6" fmla="*/ 2147483647 w 1176"/>
              <a:gd name="T7" fmla="*/ 2147483647 h 1572"/>
              <a:gd name="T8" fmla="*/ 2147483647 w 1176"/>
              <a:gd name="T9" fmla="*/ 2147483647 h 1572"/>
              <a:gd name="T10" fmla="*/ 2147483647 w 1176"/>
              <a:gd name="T11" fmla="*/ 2147483647 h 1572"/>
              <a:gd name="T12" fmla="*/ 0 w 1176"/>
              <a:gd name="T13" fmla="*/ 0 h 15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6"/>
              <a:gd name="T22" fmla="*/ 0 h 1572"/>
              <a:gd name="T23" fmla="*/ 1176 w 1176"/>
              <a:gd name="T24" fmla="*/ 1572 h 15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6" h="1572">
                <a:moveTo>
                  <a:pt x="0" y="0"/>
                </a:moveTo>
                <a:lnTo>
                  <a:pt x="0" y="1572"/>
                </a:lnTo>
                <a:lnTo>
                  <a:pt x="492" y="1572"/>
                </a:lnTo>
                <a:lnTo>
                  <a:pt x="492" y="594"/>
                </a:lnTo>
                <a:lnTo>
                  <a:pt x="1176" y="594"/>
                </a:lnTo>
                <a:lnTo>
                  <a:pt x="1176" y="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Rectangle 1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82663"/>
          </a:xfrm>
        </p:spPr>
        <p:txBody>
          <a:bodyPr/>
          <a:lstStyle/>
          <a:p>
            <a:pPr eaLnBrk="1" hangingPunct="1"/>
            <a:r>
              <a:rPr lang="en-US" altLang="en-US" smtClean="0"/>
              <a:t>Proximity Effect</a:t>
            </a:r>
          </a:p>
        </p:txBody>
      </p:sp>
      <p:sp>
        <p:nvSpPr>
          <p:cNvPr id="10245" name="Text Box 24"/>
          <p:cNvSpPr txBox="1">
            <a:spLocks noChangeArrowheads="1"/>
          </p:cNvSpPr>
          <p:nvPr/>
        </p:nvSpPr>
        <p:spPr bwMode="auto">
          <a:xfrm>
            <a:off x="5067300" y="1720850"/>
            <a:ext cx="2717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chemeClr val="tx1"/>
                </a:solidFill>
                <a:cs typeface="Arial" pitchFamily="34" charset="0"/>
              </a:rPr>
              <a:t>Areas with &gt; 100% Dose</a:t>
            </a: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4716463" y="4165600"/>
            <a:ext cx="178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chemeClr val="tx1"/>
                </a:solidFill>
                <a:cs typeface="Arial" pitchFamily="34" charset="0"/>
              </a:rPr>
              <a:t>“Drawn” pattern</a:t>
            </a:r>
          </a:p>
        </p:txBody>
      </p:sp>
      <p:sp>
        <p:nvSpPr>
          <p:cNvPr id="10247" name="Text Box 29"/>
          <p:cNvSpPr txBox="1">
            <a:spLocks noChangeArrowheads="1"/>
          </p:cNvSpPr>
          <p:nvPr/>
        </p:nvSpPr>
        <p:spPr bwMode="auto">
          <a:xfrm>
            <a:off x="4562475" y="4864100"/>
            <a:ext cx="3505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chemeClr val="tx1"/>
                </a:solidFill>
                <a:cs typeface="Arial" pitchFamily="34" charset="0"/>
              </a:rPr>
              <a:t>Extra exposure due to scattering</a:t>
            </a:r>
          </a:p>
        </p:txBody>
      </p:sp>
      <p:sp>
        <p:nvSpPr>
          <p:cNvPr id="10252" name="Freeform 10"/>
          <p:cNvSpPr>
            <a:spLocks/>
          </p:cNvSpPr>
          <p:nvPr/>
        </p:nvSpPr>
        <p:spPr bwMode="auto">
          <a:xfrm>
            <a:off x="1866900" y="2366963"/>
            <a:ext cx="2754313" cy="3087687"/>
          </a:xfrm>
          <a:custGeom>
            <a:avLst/>
            <a:gdLst>
              <a:gd name="T0" fmla="*/ 2147483647 w 1804"/>
              <a:gd name="T1" fmla="*/ 2147483647 h 2224"/>
              <a:gd name="T2" fmla="*/ 2147483647 w 1804"/>
              <a:gd name="T3" fmla="*/ 2147483647 h 2224"/>
              <a:gd name="T4" fmla="*/ 2147483647 w 1804"/>
              <a:gd name="T5" fmla="*/ 2147483647 h 2224"/>
              <a:gd name="T6" fmla="*/ 2147483647 w 1804"/>
              <a:gd name="T7" fmla="*/ 2147483647 h 2224"/>
              <a:gd name="T8" fmla="*/ 2147483647 w 1804"/>
              <a:gd name="T9" fmla="*/ 2147483647 h 2224"/>
              <a:gd name="T10" fmla="*/ 2147483647 w 1804"/>
              <a:gd name="T11" fmla="*/ 2147483647 h 2224"/>
              <a:gd name="T12" fmla="*/ 2147483647 w 1804"/>
              <a:gd name="T13" fmla="*/ 2147483647 h 22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4"/>
              <a:gd name="T22" fmla="*/ 0 h 2224"/>
              <a:gd name="T23" fmla="*/ 1804 w 1804"/>
              <a:gd name="T24" fmla="*/ 2224 h 22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4" h="2224">
                <a:moveTo>
                  <a:pt x="99" y="152"/>
                </a:moveTo>
                <a:cubicBezTo>
                  <a:pt x="0" y="304"/>
                  <a:pt x="17" y="1844"/>
                  <a:pt x="145" y="2026"/>
                </a:cubicBezTo>
                <a:cubicBezTo>
                  <a:pt x="273" y="2208"/>
                  <a:pt x="721" y="2224"/>
                  <a:pt x="913" y="2036"/>
                </a:cubicBezTo>
                <a:cubicBezTo>
                  <a:pt x="1105" y="1848"/>
                  <a:pt x="936" y="1339"/>
                  <a:pt x="1050" y="1176"/>
                </a:cubicBezTo>
                <a:cubicBezTo>
                  <a:pt x="1164" y="1013"/>
                  <a:pt x="1549" y="1164"/>
                  <a:pt x="1663" y="1066"/>
                </a:cubicBezTo>
                <a:cubicBezTo>
                  <a:pt x="1777" y="968"/>
                  <a:pt x="1804" y="205"/>
                  <a:pt x="1608" y="106"/>
                </a:cubicBezTo>
                <a:cubicBezTo>
                  <a:pt x="1412" y="7"/>
                  <a:pt x="198" y="0"/>
                  <a:pt x="99" y="152"/>
                </a:cubicBezTo>
                <a:close/>
              </a:path>
            </a:pathLst>
          </a:custGeom>
          <a:solidFill>
            <a:srgbClr val="FFFF00">
              <a:alpha val="50195"/>
            </a:srgb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Rectangle 8"/>
          <p:cNvSpPr>
            <a:spLocks noChangeArrowheads="1"/>
          </p:cNvSpPr>
          <p:nvPr/>
        </p:nvSpPr>
        <p:spPr bwMode="auto">
          <a:xfrm>
            <a:off x="4411663" y="2787650"/>
            <a:ext cx="1493837" cy="815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38600" y="2405063"/>
            <a:ext cx="2276475" cy="1552575"/>
          </a:xfrm>
          <a:prstGeom prst="roundRect">
            <a:avLst/>
          </a:prstGeom>
          <a:solidFill>
            <a:srgbClr val="FFFF00">
              <a:alpha val="5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55" name="Freeform 15"/>
          <p:cNvSpPr>
            <a:spLocks/>
          </p:cNvSpPr>
          <p:nvPr/>
        </p:nvSpPr>
        <p:spPr bwMode="auto">
          <a:xfrm>
            <a:off x="4408488" y="2784475"/>
            <a:ext cx="153987" cy="822325"/>
          </a:xfrm>
          <a:custGeom>
            <a:avLst/>
            <a:gdLst>
              <a:gd name="T0" fmla="*/ 0 w 100"/>
              <a:gd name="T1" fmla="*/ 2147483647 h 592"/>
              <a:gd name="T2" fmla="*/ 0 w 100"/>
              <a:gd name="T3" fmla="*/ 2147483647 h 592"/>
              <a:gd name="T4" fmla="*/ 2147483647 w 100"/>
              <a:gd name="T5" fmla="*/ 0 h 592"/>
              <a:gd name="T6" fmla="*/ 2147483647 w 100"/>
              <a:gd name="T7" fmla="*/ 2147483647 h 592"/>
              <a:gd name="T8" fmla="*/ 0 w 100"/>
              <a:gd name="T9" fmla="*/ 2147483647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"/>
              <a:gd name="T16" fmla="*/ 0 h 592"/>
              <a:gd name="T17" fmla="*/ 100 w 100"/>
              <a:gd name="T18" fmla="*/ 592 h 5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" h="592">
                <a:moveTo>
                  <a:pt x="0" y="588"/>
                </a:moveTo>
                <a:lnTo>
                  <a:pt x="0" y="4"/>
                </a:lnTo>
                <a:cubicBezTo>
                  <a:pt x="0" y="4"/>
                  <a:pt x="28" y="2"/>
                  <a:pt x="56" y="0"/>
                </a:cubicBezTo>
                <a:cubicBezTo>
                  <a:pt x="92" y="260"/>
                  <a:pt x="100" y="284"/>
                  <a:pt x="64" y="592"/>
                </a:cubicBezTo>
                <a:cubicBezTo>
                  <a:pt x="32" y="590"/>
                  <a:pt x="0" y="588"/>
                  <a:pt x="0" y="5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38600" y="2784475"/>
            <a:ext cx="71438" cy="7985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H="1">
            <a:off x="4073525" y="2087563"/>
            <a:ext cx="1085850" cy="1027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30475" y="3063875"/>
            <a:ext cx="269875" cy="1600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00350" y="3063875"/>
            <a:ext cx="1095375" cy="2571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10100" y="3076575"/>
            <a:ext cx="1096963" cy="2571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56" name="Line 17"/>
          <p:cNvSpPr>
            <a:spLocks noChangeShapeType="1"/>
          </p:cNvSpPr>
          <p:nvPr/>
        </p:nvSpPr>
        <p:spPr bwMode="auto">
          <a:xfrm flipH="1">
            <a:off x="4867275" y="2087563"/>
            <a:ext cx="292100" cy="1093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 flipV="1">
            <a:off x="3348038" y="4778375"/>
            <a:ext cx="1155700" cy="268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 flipV="1">
            <a:off x="3009900" y="3492500"/>
            <a:ext cx="1662113" cy="857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10249" grpId="0" animBg="1"/>
      <p:bldP spid="10251" grpId="0" animBg="1"/>
      <p:bldP spid="10245" grpId="0"/>
      <p:bldP spid="5" grpId="0"/>
      <p:bldP spid="10247" grpId="0"/>
      <p:bldP spid="10252" grpId="0" animBg="1"/>
      <p:bldP spid="10250" grpId="0" animBg="1"/>
      <p:bldP spid="3" grpId="0" animBg="1"/>
      <p:bldP spid="10255" grpId="0" animBg="1"/>
      <p:bldP spid="4" grpId="0" animBg="1"/>
      <p:bldP spid="20" grpId="0" animBg="1"/>
      <p:bldP spid="2" grpId="0" animBg="1"/>
      <p:bldP spid="21" grpId="0" animBg="1"/>
      <p:bldP spid="22" grpId="0" animBg="1"/>
      <p:bldP spid="10256" grpId="0" animBg="1"/>
      <p:bldP spid="10254" grpId="0" animBg="1"/>
      <p:bldP spid="102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Proximity Effect Correction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1044575"/>
          </a:xfrm>
        </p:spPr>
        <p:txBody>
          <a:bodyPr/>
          <a:lstStyle/>
          <a:p>
            <a:r>
              <a:rPr lang="en-US" altLang="en-US" b="1" smtClean="0"/>
              <a:t>Simple explanation</a:t>
            </a:r>
            <a:r>
              <a:rPr lang="en-US" altLang="en-US" smtClean="0"/>
              <a:t>: use lower doses in dense regions and higher doses in isolated regions to counter cooperative exposure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41550" y="2734573"/>
            <a:ext cx="4599137" cy="3720202"/>
            <a:chOff x="2241550" y="2734573"/>
            <a:chExt cx="4599137" cy="3720202"/>
          </a:xfrm>
        </p:grpSpPr>
        <p:pic>
          <p:nvPicPr>
            <p:cNvPr id="21506" name="Picture 2" descr="C:\Users\bryan\Documents\EBPG5000\System Pics\PEC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93" t="13779" r="29906" b="25734"/>
            <a:stretch>
              <a:fillRect/>
            </a:stretch>
          </p:blipFill>
          <p:spPr bwMode="auto">
            <a:xfrm>
              <a:off x="2241550" y="2922588"/>
              <a:ext cx="4559300" cy="3532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5442999" y="4364038"/>
              <a:ext cx="93186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10" name="TextBox 5"/>
            <p:cNvSpPr txBox="1">
              <a:spLocks noChangeArrowheads="1"/>
            </p:cNvSpPr>
            <p:nvPr/>
          </p:nvSpPr>
          <p:spPr bwMode="auto">
            <a:xfrm>
              <a:off x="5381086" y="3960813"/>
              <a:ext cx="958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i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>
                  <a:solidFill>
                    <a:schemeClr val="tx1"/>
                  </a:solidFill>
                  <a:latin typeface="Chicago"/>
                  <a:cs typeface="Arial" pitchFamily="34" charset="0"/>
                </a:rPr>
                <a:t>100 </a:t>
              </a:r>
              <a:r>
                <a:rPr lang="el-GR" altLang="en-US" sz="2100">
                  <a:solidFill>
                    <a:schemeClr val="tx1"/>
                  </a:solidFill>
                  <a:latin typeface="Chicago"/>
                  <a:cs typeface="Arial" pitchFamily="34" charset="0"/>
                </a:rPr>
                <a:t>μ</a:t>
              </a:r>
              <a:r>
                <a:rPr lang="en-US" altLang="en-US" sz="2100">
                  <a:solidFill>
                    <a:schemeClr val="tx1"/>
                  </a:solidFill>
                  <a:latin typeface="Chicago"/>
                  <a:cs typeface="Arial" pitchFamily="34" charset="0"/>
                </a:rPr>
                <a:t>m</a:t>
              </a: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2484408" y="2734574"/>
              <a:ext cx="465826" cy="172528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374861" y="2734573"/>
              <a:ext cx="465826" cy="172528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81429" y="3597215"/>
            <a:ext cx="2883537" cy="1682151"/>
            <a:chOff x="1481429" y="3597215"/>
            <a:chExt cx="2883537" cy="1682151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2241550" y="4054415"/>
              <a:ext cx="2123416" cy="1224951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1481429" y="3597215"/>
              <a:ext cx="133402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Low dose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5292" y="4863868"/>
            <a:ext cx="2204942" cy="1327022"/>
            <a:chOff x="745292" y="4863868"/>
            <a:chExt cx="2204942" cy="1327022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>
              <a:off x="1561381" y="5279366"/>
              <a:ext cx="1388853" cy="91152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745292" y="4863868"/>
              <a:ext cx="163217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Higher dose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15133" y="2933704"/>
            <a:ext cx="4133293" cy="415498"/>
            <a:chOff x="4615133" y="2933704"/>
            <a:chExt cx="4133293" cy="415498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flipH="1">
              <a:off x="4615133" y="3141453"/>
              <a:ext cx="238089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6996023" y="2933704"/>
              <a:ext cx="175240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Highest dose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Purpose of LayoutBEAMER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35000" y="1704975"/>
            <a:ext cx="8305800" cy="5008563"/>
          </a:xfrm>
        </p:spPr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Turns your CAD files into EBPG-readable lists of polygons (“fracturing”)</a:t>
            </a:r>
            <a:br>
              <a:rPr lang="en-US" altLang="en-US" smtClean="0">
                <a:solidFill>
                  <a:schemeClr val="tx1"/>
                </a:solidFill>
              </a:rPr>
            </a:br>
            <a:endParaRPr lang="en-US" altLang="en-US" smtClean="0">
              <a:solidFill>
                <a:schemeClr val="tx1"/>
              </a:solidFill>
            </a:endParaRPr>
          </a:p>
          <a:p>
            <a:r>
              <a:rPr lang="en-US" altLang="en-US" smtClean="0">
                <a:solidFill>
                  <a:schemeClr val="tx1"/>
                </a:solidFill>
              </a:rPr>
              <a:t>Divides pattern into mainfield and subfields</a:t>
            </a:r>
            <a:br>
              <a:rPr lang="en-US" altLang="en-US" smtClean="0">
                <a:solidFill>
                  <a:schemeClr val="tx1"/>
                </a:solidFill>
              </a:rPr>
            </a:br>
            <a:endParaRPr lang="en-US" altLang="en-US" smtClean="0">
              <a:solidFill>
                <a:schemeClr val="tx1"/>
              </a:solidFill>
            </a:endParaRPr>
          </a:p>
          <a:p>
            <a:r>
              <a:rPr lang="en-US" altLang="en-US" smtClean="0">
                <a:solidFill>
                  <a:schemeClr val="tx1"/>
                </a:solidFill>
              </a:rPr>
              <a:t>Performs (optional) proximity effect correction</a:t>
            </a:r>
            <a:br>
              <a:rPr lang="en-US" altLang="en-US" smtClean="0">
                <a:solidFill>
                  <a:schemeClr val="tx1"/>
                </a:solidFill>
              </a:rPr>
            </a:br>
            <a:endParaRPr lang="en-US" altLang="en-US" smtClean="0">
              <a:solidFill>
                <a:schemeClr val="tx1"/>
              </a:solidFill>
            </a:endParaRPr>
          </a:p>
          <a:p>
            <a:r>
              <a:rPr lang="en-US" altLang="en-US" smtClean="0">
                <a:solidFill>
                  <a:schemeClr val="tx1"/>
                </a:solidFill>
              </a:rPr>
              <a:t>Miscellaneous other functions</a:t>
            </a:r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t>EBPG Software Training</a:t>
            </a: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6793FF0-592F-4676-8BA3-443F26FA386B}" type="slidenum"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19</a:t>
            </a:fld>
            <a:endParaRPr lang="en-GB" altLang="en-US" sz="140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EBPG Wiki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849438"/>
            <a:ext cx="8305800" cy="50085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4800" dirty="0" smtClean="0"/>
              <a:t>http://wiki.umn.edu/EBPG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Server connection software, SOPs, tutorial videos, etc.</a:t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dirty="0" smtClean="0"/>
              <a:t>Updated frequently; check back (or ask) if something isn’t there that should be</a:t>
            </a:r>
            <a:endParaRPr lang="en-US" dirty="0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t>EBPG Software Training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8BEC345-E244-413B-A3CE-765DBA3FB4C6}" type="slidenum"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</a:t>
            </a:fld>
            <a:endParaRPr lang="en-GB" altLang="en-US" sz="140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Starting LayoutBEAMER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77850" y="5440363"/>
            <a:ext cx="8305800" cy="1417637"/>
          </a:xfrm>
        </p:spPr>
        <p:txBody>
          <a:bodyPr/>
          <a:lstStyle/>
          <a:p>
            <a:r>
              <a:rPr lang="en-US" altLang="en-US" smtClean="0"/>
              <a:t>Our BEAMER license is single-user, please be considerate!</a:t>
            </a:r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400" smtClean="0">
                <a:solidFill>
                  <a:srgbClr val="FFFFFF"/>
                </a:solidFill>
                <a:latin typeface="Arial Narrow" pitchFamily="34" charset="0"/>
              </a:rPr>
              <a:t>CJOB training (Vistec Confidential)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E5FC3C8F-7681-494D-8B51-68F3F02C4D8F}" type="slidenum">
              <a:rPr lang="en-GB" altLang="en-US" sz="1400" smtClean="0">
                <a:solidFill>
                  <a:srgbClr val="FFFFFF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20</a:t>
            </a:fld>
            <a:endParaRPr lang="en-GB" altLang="en-US" sz="140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1196975"/>
            <a:ext cx="6010275" cy="427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1196975"/>
            <a:ext cx="6010275" cy="421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(interactive Beamer demo goes here)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t>EBPG Software Training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9A23B6E9-A050-4EFC-AF97-812F77E71C1D}" type="slidenum"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21</a:t>
            </a:fld>
            <a:endParaRPr lang="en-GB" altLang="en-US" sz="140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General Scope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851025" y="2214563"/>
            <a:ext cx="5210175" cy="2590800"/>
          </a:xfrm>
        </p:spPr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Basic system connectivity and commands</a:t>
            </a:r>
            <a:br>
              <a:rPr lang="en-US" altLang="en-US" smtClean="0">
                <a:solidFill>
                  <a:schemeClr val="tx1"/>
                </a:solidFill>
              </a:rPr>
            </a:br>
            <a:endParaRPr lang="en-US" altLang="en-US" smtClean="0">
              <a:solidFill>
                <a:schemeClr val="tx1"/>
              </a:solidFill>
            </a:endParaRPr>
          </a:p>
          <a:p>
            <a:r>
              <a:rPr lang="en-US" altLang="en-US" smtClean="0">
                <a:solidFill>
                  <a:schemeClr val="tx1"/>
                </a:solidFill>
              </a:rPr>
              <a:t>LayoutBEAMER overview</a:t>
            </a:r>
            <a:br>
              <a:rPr lang="en-US" altLang="en-US" smtClean="0">
                <a:solidFill>
                  <a:schemeClr val="tx1"/>
                </a:solidFill>
              </a:rPr>
            </a:br>
            <a:endParaRPr lang="en-US" altLang="en-US" smtClean="0">
              <a:solidFill>
                <a:schemeClr val="tx1"/>
              </a:solidFill>
            </a:endParaRPr>
          </a:p>
          <a:p>
            <a:r>
              <a:rPr lang="en-US" altLang="en-US" smtClean="0">
                <a:solidFill>
                  <a:srgbClr val="FF0000"/>
                </a:solidFill>
              </a:rPr>
              <a:t>EBPG/CJOB overview</a:t>
            </a:r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t>CJOB training (Vistec Confidential)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EE131E0-86C0-4B53-BB53-0361C15F627B}" type="slidenum"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22</a:t>
            </a:fld>
            <a:endParaRPr lang="en-GB" altLang="en-US" sz="140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User Environments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758825" y="1263650"/>
            <a:ext cx="8305800" cy="5008563"/>
          </a:xfrm>
        </p:spPr>
        <p:txBody>
          <a:bodyPr/>
          <a:lstStyle/>
          <a:p>
            <a:r>
              <a:rPr lang="en-US" altLang="en-US" dirty="0" smtClean="0"/>
              <a:t>Only one permanently logged-in </a:t>
            </a:r>
            <a:r>
              <a:rPr lang="en-US" altLang="en-US" dirty="0" err="1" smtClean="0"/>
              <a:t>linux</a:t>
            </a:r>
            <a:r>
              <a:rPr lang="en-US" altLang="en-US" dirty="0" smtClean="0"/>
              <a:t> user (“</a:t>
            </a:r>
            <a:r>
              <a:rPr lang="en-US" altLang="en-US" dirty="0" err="1" smtClean="0"/>
              <a:t>pg</a:t>
            </a:r>
            <a:r>
              <a:rPr lang="en-US" altLang="en-US" dirty="0" smtClean="0"/>
              <a:t>”)</a:t>
            </a:r>
          </a:p>
          <a:p>
            <a:r>
              <a:rPr lang="en-US" altLang="en-US" dirty="0" smtClean="0"/>
              <a:t>Each tool user has an environment they can switch to </a:t>
            </a:r>
            <a:r>
              <a:rPr lang="en-US" altLang="en-US" dirty="0" smtClean="0"/>
              <a:t>with: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ce</a:t>
            </a:r>
            <a:r>
              <a:rPr lang="en-US" alt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&lt;username&gt;</a:t>
            </a:r>
            <a:br>
              <a:rPr lang="en-US" alt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endParaRPr lang="en-US" altLang="en-US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dirty="0" smtClean="0"/>
              <a:t>Environment has several subdirectories</a:t>
            </a:r>
          </a:p>
          <a:p>
            <a:pPr lvl="1"/>
            <a:r>
              <a:rPr lang="en-US" altLang="en-US" b="1" dirty="0" smtClean="0"/>
              <a:t>Jobs</a:t>
            </a:r>
            <a:r>
              <a:rPr lang="en-US" altLang="en-US" dirty="0" smtClean="0"/>
              <a:t>: Contains .job and .</a:t>
            </a:r>
            <a:r>
              <a:rPr lang="en-US" altLang="en-US" dirty="0" err="1" smtClean="0"/>
              <a:t>cjob</a:t>
            </a:r>
            <a:r>
              <a:rPr lang="en-US" altLang="en-US" dirty="0" smtClean="0"/>
              <a:t> files</a:t>
            </a:r>
          </a:p>
          <a:p>
            <a:pPr lvl="1"/>
            <a:r>
              <a:rPr lang="en-US" altLang="en-US" b="1" dirty="0" smtClean="0"/>
              <a:t>Patterns</a:t>
            </a:r>
            <a:r>
              <a:rPr lang="en-US" altLang="en-US" dirty="0" smtClean="0"/>
              <a:t>: Contains .</a:t>
            </a:r>
            <a:r>
              <a:rPr lang="en-US" altLang="en-US" dirty="0" err="1" smtClean="0"/>
              <a:t>gpf</a:t>
            </a:r>
            <a:r>
              <a:rPr lang="en-US" altLang="en-US" dirty="0" smtClean="0"/>
              <a:t> files referenced in job files</a:t>
            </a:r>
          </a:p>
          <a:p>
            <a:pPr lvl="1"/>
            <a:r>
              <a:rPr lang="en-US" altLang="en-US" b="1" dirty="0" smtClean="0"/>
              <a:t>Log</a:t>
            </a:r>
            <a:r>
              <a:rPr lang="en-US" altLang="en-US" dirty="0" smtClean="0"/>
              <a:t>: Contains log files created during writes</a:t>
            </a:r>
          </a:p>
          <a:p>
            <a:r>
              <a:rPr lang="en-US" altLang="en-US" dirty="0" smtClean="0"/>
              <a:t>No isolation between users– don’t mess with other peoples’ files!</a:t>
            </a: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t>CJOB training (Vistec Confidential)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C9491ADB-F0D7-44A4-917A-A3ECB131923B}" type="slidenum"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23</a:t>
            </a:fld>
            <a:endParaRPr lang="en-GB" altLang="en-US" sz="140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 bwMode="auto">
          <a:xfrm>
            <a:off x="517586" y="5218981"/>
            <a:ext cx="7746520" cy="1302589"/>
          </a:xfrm>
          <a:prstGeom prst="rect">
            <a:avLst/>
          </a:prstGeom>
          <a:solidFill>
            <a:srgbClr val="00B05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517586" y="3001992"/>
            <a:ext cx="7746520" cy="2216989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17586" y="1224951"/>
            <a:ext cx="7746520" cy="1777041"/>
          </a:xfrm>
          <a:prstGeom prst="rect">
            <a:avLst/>
          </a:prstGeom>
          <a:solidFill>
            <a:srgbClr val="00B0F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Basic EBL Workflow</a:t>
            </a: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t>EBPG Software Training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7BEBE8D-6395-44B5-A352-0099EF28C15A}" type="slidenum"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24</a:t>
            </a:fld>
            <a:endParaRPr lang="en-GB" altLang="en-US" sz="1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4268" y="1407532"/>
            <a:ext cx="2829621" cy="4154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CAD design of pattern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2021" y="3841461"/>
            <a:ext cx="2307042" cy="738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Fracture pattern</a:t>
            </a:r>
          </a:p>
          <a:p>
            <a:pPr algn="ctr"/>
            <a:r>
              <a:rPr lang="en-US" dirty="0"/>
              <a:t>(</a:t>
            </a:r>
            <a:r>
              <a:rPr lang="en-US" dirty="0" err="1" smtClean="0"/>
              <a:t>LayoutBEAMER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96972" y="3842825"/>
            <a:ext cx="2156360" cy="7386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Generate job file</a:t>
            </a:r>
          </a:p>
          <a:p>
            <a:pPr algn="ctr"/>
            <a:r>
              <a:rPr lang="en-US" dirty="0" smtClean="0"/>
              <a:t>(CJOB)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8094" y="5737264"/>
            <a:ext cx="3441968" cy="4154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Execute job/expose pattern</a:t>
            </a:r>
            <a:endParaRPr lang="en-US" dirty="0"/>
          </a:p>
        </p:txBody>
      </p:sp>
      <p:cxnSp>
        <p:nvCxnSpPr>
          <p:cNvPr id="14" name="Elbow Connector 13"/>
          <p:cNvCxnSpPr>
            <a:stCxn id="9" idx="2"/>
            <a:endCxn id="11" idx="0"/>
          </p:cNvCxnSpPr>
          <p:nvPr/>
        </p:nvCxnSpPr>
        <p:spPr bwMode="auto">
          <a:xfrm rot="16200000" flipH="1">
            <a:off x="1768741" y="4586926"/>
            <a:ext cx="1157139" cy="1143536"/>
          </a:xfrm>
          <a:prstGeom prst="bentConnector3">
            <a:avLst>
              <a:gd name="adj1" fmla="val 32108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Elbow Connector 17"/>
          <p:cNvCxnSpPr>
            <a:stCxn id="10" idx="2"/>
            <a:endCxn id="11" idx="0"/>
          </p:cNvCxnSpPr>
          <p:nvPr/>
        </p:nvCxnSpPr>
        <p:spPr bwMode="auto">
          <a:xfrm rot="5400000">
            <a:off x="2969228" y="4531339"/>
            <a:ext cx="1155775" cy="1256074"/>
          </a:xfrm>
          <a:prstGeom prst="bentConnector3">
            <a:avLst>
              <a:gd name="adj1" fmla="val 32833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1945897" y="2354275"/>
            <a:ext cx="1946367" cy="4154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Upload pattern</a:t>
            </a:r>
            <a:endParaRPr lang="en-US" dirty="0"/>
          </a:p>
        </p:txBody>
      </p:sp>
      <p:cxnSp>
        <p:nvCxnSpPr>
          <p:cNvPr id="11280" name="Elbow Connector 11279"/>
          <p:cNvCxnSpPr>
            <a:stCxn id="2" idx="2"/>
            <a:endCxn id="47" idx="0"/>
          </p:cNvCxnSpPr>
          <p:nvPr/>
        </p:nvCxnSpPr>
        <p:spPr bwMode="auto">
          <a:xfrm rot="16200000" flipH="1">
            <a:off x="2653458" y="2088651"/>
            <a:ext cx="531245" cy="2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82" name="Elbow Connector 11281"/>
          <p:cNvCxnSpPr>
            <a:stCxn id="47" idx="2"/>
            <a:endCxn id="9" idx="0"/>
          </p:cNvCxnSpPr>
          <p:nvPr/>
        </p:nvCxnSpPr>
        <p:spPr bwMode="auto">
          <a:xfrm rot="5400000">
            <a:off x="1811468" y="2733848"/>
            <a:ext cx="1071688" cy="1143539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84" name="Elbow Connector 11283"/>
          <p:cNvCxnSpPr>
            <a:stCxn id="47" idx="2"/>
            <a:endCxn id="10" idx="0"/>
          </p:cNvCxnSpPr>
          <p:nvPr/>
        </p:nvCxnSpPr>
        <p:spPr bwMode="auto">
          <a:xfrm rot="16200000" flipH="1">
            <a:off x="3010590" y="2678263"/>
            <a:ext cx="1073052" cy="1256071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279267" y="1719320"/>
            <a:ext cx="13051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Your</a:t>
            </a:r>
          </a:p>
          <a:p>
            <a:pPr algn="ctr"/>
            <a:r>
              <a:rPr lang="en-US" dirty="0" smtClean="0"/>
              <a:t>computer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599594" y="3679878"/>
            <a:ext cx="26645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CAD server</a:t>
            </a:r>
          </a:p>
          <a:p>
            <a:pPr algn="ctr"/>
            <a:r>
              <a:rPr lang="en-US" dirty="0" smtClean="0"/>
              <a:t>(ebpg.mnc.umn.edu)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5599594" y="5500943"/>
            <a:ext cx="26645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Vistec</a:t>
            </a:r>
            <a:endParaRPr lang="en-US" dirty="0" smtClean="0"/>
          </a:p>
          <a:p>
            <a:pPr algn="ctr"/>
            <a:r>
              <a:rPr lang="en-US" dirty="0" smtClean="0"/>
              <a:t>(b039.mnc.umn.edu)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EBPG Software: CView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434013" y="1290638"/>
            <a:ext cx="3514725" cy="5064125"/>
          </a:xfrm>
        </p:spPr>
        <p:txBody>
          <a:bodyPr/>
          <a:lstStyle/>
          <a:p>
            <a:r>
              <a:rPr lang="en-US" altLang="en-US" smtClean="0"/>
              <a:t>Fractured (.gpf) file viewer</a:t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mtClean="0"/>
              <a:t>Useful for checking doses, fracturing errors, etc</a:t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mtClean="0"/>
              <a:t>Available on CAD machine as well as EBPG</a:t>
            </a:r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t>CJOB training (Vistec Confidential)</a:t>
            </a:r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709ADA3D-B908-4AFB-A669-FB9D45DF42BD}" type="slidenum"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25</a:t>
            </a:fld>
            <a:endParaRPr lang="en-GB" altLang="en-US" sz="1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290638"/>
            <a:ext cx="5303838" cy="468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EBPG Software - CSem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52463" y="4643438"/>
            <a:ext cx="8305800" cy="1681162"/>
          </a:xfrm>
        </p:spPr>
        <p:txBody>
          <a:bodyPr/>
          <a:lstStyle/>
          <a:p>
            <a:r>
              <a:rPr lang="en-US" altLang="en-US" smtClean="0"/>
              <a:t>SEM off: shows deflector position in real-time</a:t>
            </a:r>
          </a:p>
          <a:p>
            <a:r>
              <a:rPr lang="en-US" altLang="en-US" smtClean="0"/>
              <a:t>SEM on: allows (limited) imaging of marks etc.</a:t>
            </a:r>
          </a:p>
          <a:p>
            <a:r>
              <a:rPr lang="en-US" altLang="en-US" smtClean="0"/>
              <a:t>Also useful for getting absolute coords</a:t>
            </a:r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t>CJOB training (Vistec Confidential)</a:t>
            </a: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94225F0D-5DF1-4C36-A909-B88C24AA50D2}" type="slidenum"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26</a:t>
            </a:fld>
            <a:endParaRPr lang="en-GB" altLang="en-US" sz="1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1087438"/>
            <a:ext cx="609600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EBPG Software - CJob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592138" y="1401763"/>
            <a:ext cx="8305800" cy="584200"/>
          </a:xfrm>
        </p:spPr>
        <p:txBody>
          <a:bodyPr/>
          <a:lstStyle/>
          <a:p>
            <a:pPr eaLnBrk="1" hangingPunct="1"/>
            <a:r>
              <a:rPr lang="en-US" altLang="en-US" smtClean="0"/>
              <a:t>GUI based exposure script creator</a:t>
            </a:r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t>CJOB training (Vistec Confidential)</a:t>
            </a: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031EFD78-4D16-46BF-A64D-F98F0590479C}" type="slidenum"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27</a:t>
            </a:fld>
            <a:endParaRPr lang="en-GB" altLang="en-US" sz="1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379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2022475"/>
            <a:ext cx="5715000" cy="428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Design Objects</a:t>
            </a: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t>CJOB training (Vistec Confidential)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0FB4AE9D-A77E-46F7-BD72-837781EE0430}" type="slidenum"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28</a:t>
            </a:fld>
            <a:endParaRPr lang="en-GB" altLang="en-US" sz="1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2203450" y="1309688"/>
            <a:ext cx="425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cs typeface="Arial" pitchFamily="34" charset="0"/>
              </a:rPr>
              <a:t>Exposable Objects</a:t>
            </a:r>
          </a:p>
        </p:txBody>
      </p:sp>
      <p:sp>
        <p:nvSpPr>
          <p:cNvPr id="34822" name="TextBox 8"/>
          <p:cNvSpPr txBox="1">
            <a:spLocks noChangeArrowheads="1"/>
          </p:cNvSpPr>
          <p:nvPr/>
        </p:nvSpPr>
        <p:spPr bwMode="auto">
          <a:xfrm>
            <a:off x="679450" y="2868613"/>
            <a:ext cx="1652588" cy="585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  <a:cs typeface="Arial" pitchFamily="34" charset="0"/>
              </a:rPr>
              <a:t>Pattern</a:t>
            </a:r>
          </a:p>
        </p:txBody>
      </p:sp>
      <p:sp>
        <p:nvSpPr>
          <p:cNvPr id="34823" name="TextBox 9"/>
          <p:cNvSpPr txBox="1">
            <a:spLocks noChangeArrowheads="1"/>
          </p:cNvSpPr>
          <p:nvPr/>
        </p:nvSpPr>
        <p:spPr bwMode="auto">
          <a:xfrm>
            <a:off x="6292850" y="2819400"/>
            <a:ext cx="1911350" cy="585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  <a:cs typeface="Arial" pitchFamily="34" charset="0"/>
              </a:rPr>
              <a:t>Identifier</a:t>
            </a:r>
          </a:p>
        </p:txBody>
      </p:sp>
      <p:sp>
        <p:nvSpPr>
          <p:cNvPr id="34824" name="TextBox 10"/>
          <p:cNvSpPr txBox="1">
            <a:spLocks noChangeArrowheads="1"/>
          </p:cNvSpPr>
          <p:nvPr/>
        </p:nvSpPr>
        <p:spPr bwMode="auto">
          <a:xfrm>
            <a:off x="3517900" y="2838450"/>
            <a:ext cx="1414463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  <a:cs typeface="Arial" pitchFamily="34" charset="0"/>
              </a:rPr>
              <a:t>Shape</a:t>
            </a:r>
          </a:p>
        </p:txBody>
      </p:sp>
      <p:sp>
        <p:nvSpPr>
          <p:cNvPr id="12" name="Up Arrow 11"/>
          <p:cNvSpPr/>
          <p:nvPr/>
        </p:nvSpPr>
        <p:spPr bwMode="auto">
          <a:xfrm rot="10800000">
            <a:off x="3968750" y="2081213"/>
            <a:ext cx="503238" cy="536575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4" name="Up Arrow 13"/>
          <p:cNvSpPr/>
          <p:nvPr/>
        </p:nvSpPr>
        <p:spPr bwMode="auto">
          <a:xfrm rot="8034128">
            <a:off x="6387307" y="2167731"/>
            <a:ext cx="503238" cy="536575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5" name="Up Arrow 14"/>
          <p:cNvSpPr/>
          <p:nvPr/>
        </p:nvSpPr>
        <p:spPr bwMode="auto">
          <a:xfrm rot="13445800">
            <a:off x="2185988" y="2109788"/>
            <a:ext cx="503237" cy="536575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34828" name="Picture 16" descr="indentifi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270375"/>
            <a:ext cx="11842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8" descr="shap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4322763"/>
            <a:ext cx="7889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Design Objects</a:t>
            </a: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t>CJOB training (Vistec Confidential)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BDF1F79-518A-4DC0-893D-346940BAEF7F}" type="slidenum"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29</a:t>
            </a:fld>
            <a:endParaRPr lang="en-GB" altLang="en-US" sz="1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2611438" y="1300163"/>
            <a:ext cx="4081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accent2"/>
                </a:solidFill>
                <a:cs typeface="Arial" pitchFamily="34" charset="0"/>
              </a:rPr>
              <a:t>Container Objects</a:t>
            </a:r>
          </a:p>
        </p:txBody>
      </p:sp>
      <p:sp>
        <p:nvSpPr>
          <p:cNvPr id="35846" name="TextBox 8"/>
          <p:cNvSpPr txBox="1">
            <a:spLocks noChangeArrowheads="1"/>
          </p:cNvSpPr>
          <p:nvPr/>
        </p:nvSpPr>
        <p:spPr bwMode="auto">
          <a:xfrm>
            <a:off x="671513" y="3355975"/>
            <a:ext cx="2097087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  <a:cs typeface="Arial" pitchFamily="34" charset="0"/>
              </a:rPr>
              <a:t>Substrate</a:t>
            </a:r>
          </a:p>
        </p:txBody>
      </p:sp>
      <p:sp>
        <p:nvSpPr>
          <p:cNvPr id="35847" name="TextBox 9"/>
          <p:cNvSpPr txBox="1">
            <a:spLocks noChangeArrowheads="1"/>
          </p:cNvSpPr>
          <p:nvPr/>
        </p:nvSpPr>
        <p:spPr bwMode="auto">
          <a:xfrm>
            <a:off x="6259513" y="3332163"/>
            <a:ext cx="191135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  <a:cs typeface="Arial" pitchFamily="34" charset="0"/>
              </a:rPr>
              <a:t>Layout</a:t>
            </a:r>
          </a:p>
        </p:txBody>
      </p:sp>
      <p:sp>
        <p:nvSpPr>
          <p:cNvPr id="35848" name="TextBox 10"/>
          <p:cNvSpPr txBox="1">
            <a:spLocks noChangeArrowheads="1"/>
          </p:cNvSpPr>
          <p:nvPr/>
        </p:nvSpPr>
        <p:spPr bwMode="auto">
          <a:xfrm>
            <a:off x="3433763" y="3349625"/>
            <a:ext cx="2128837" cy="585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  <a:cs typeface="Arial" pitchFamily="34" charset="0"/>
              </a:rPr>
              <a:t>Exposure</a:t>
            </a:r>
          </a:p>
        </p:txBody>
      </p:sp>
      <p:sp>
        <p:nvSpPr>
          <p:cNvPr id="12" name="Up Arrow 11"/>
          <p:cNvSpPr/>
          <p:nvPr/>
        </p:nvSpPr>
        <p:spPr bwMode="auto">
          <a:xfrm rot="10800000">
            <a:off x="4127500" y="2232025"/>
            <a:ext cx="503238" cy="536575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4" name="Up Arrow 13"/>
          <p:cNvSpPr/>
          <p:nvPr/>
        </p:nvSpPr>
        <p:spPr bwMode="auto">
          <a:xfrm rot="8034128">
            <a:off x="6395244" y="2175669"/>
            <a:ext cx="503237" cy="536575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5" name="Up Arrow 14"/>
          <p:cNvSpPr/>
          <p:nvPr/>
        </p:nvSpPr>
        <p:spPr bwMode="auto">
          <a:xfrm rot="13445800">
            <a:off x="2268538" y="2193925"/>
            <a:ext cx="503237" cy="536575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Electron Beam Lithography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7772400" cy="2319338"/>
          </a:xfrm>
        </p:spPr>
        <p:txBody>
          <a:bodyPr/>
          <a:lstStyle/>
          <a:p>
            <a:pPr eaLnBrk="1" hangingPunct="1"/>
            <a:r>
              <a:rPr lang="en-US" altLang="en-US" smtClean="0"/>
              <a:t>The transfer of a CAD pattern to a substrate by “writing” with a focused beam of electrons</a:t>
            </a:r>
          </a:p>
          <a:p>
            <a:pPr lvl="1" eaLnBrk="1" hangingPunct="1"/>
            <a:r>
              <a:rPr lang="en-US" altLang="en-US" sz="2400" smtClean="0"/>
              <a:t>An electron beam is much smaller than a photon, so extremely high resolution is possible</a:t>
            </a:r>
          </a:p>
        </p:txBody>
      </p:sp>
      <p:pic>
        <p:nvPicPr>
          <p:cNvPr id="7172" name="Picture 6" descr="C:\Users\bryan\Documents\EBPG5000\System Pics\EBPG5000plus_256x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67" y="3036497"/>
            <a:ext cx="3501785" cy="35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(interactive CJOB demo goes here)</a:t>
            </a: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t>EBPG Software Training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F075A8C2-6D05-425D-B15A-59A141928166}" type="slidenum"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30</a:t>
            </a:fld>
            <a:endParaRPr lang="en-GB" altLang="en-US" sz="140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Exposure Parameters?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463" y="1868488"/>
            <a:ext cx="8305800" cy="3617912"/>
          </a:xfrm>
        </p:spPr>
        <p:txBody>
          <a:bodyPr/>
          <a:lstStyle/>
          <a:p>
            <a:r>
              <a:rPr lang="en-US" altLang="en-US" smtClean="0"/>
              <a:t>What values should I use for…</a:t>
            </a:r>
          </a:p>
          <a:p>
            <a:pPr lvl="1"/>
            <a:r>
              <a:rPr lang="en-US" altLang="en-US" smtClean="0"/>
              <a:t>Step size?</a:t>
            </a:r>
          </a:p>
          <a:p>
            <a:pPr lvl="1"/>
            <a:r>
              <a:rPr lang="en-US" altLang="en-US" smtClean="0"/>
              <a:t>Beam current?</a:t>
            </a:r>
          </a:p>
          <a:p>
            <a:pPr lvl="1"/>
            <a:r>
              <a:rPr lang="en-US" altLang="en-US" smtClean="0"/>
              <a:t>Electron dose?</a:t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mtClean="0">
                <a:solidFill>
                  <a:srgbClr val="FF0000"/>
                </a:solidFill>
              </a:rPr>
              <a:t>Picking the right values for these is the key to getting maximum performance from the EBPG</a:t>
            </a: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t>EBPG Software Training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8B5D6317-DE5A-4168-A600-89B5C1A054DB}" type="slidenum"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31</a:t>
            </a:fld>
            <a:endParaRPr lang="en-GB" altLang="en-US" sz="140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Definitions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652463" y="1316038"/>
            <a:ext cx="8491537" cy="5008562"/>
          </a:xfrm>
        </p:spPr>
        <p:txBody>
          <a:bodyPr/>
          <a:lstStyle/>
          <a:p>
            <a:r>
              <a:rPr lang="en-US" altLang="en-US" b="1" dirty="0" smtClean="0"/>
              <a:t>Spot Size</a:t>
            </a:r>
            <a:r>
              <a:rPr lang="en-US" altLang="en-US" dirty="0" smtClean="0"/>
              <a:t>: The physical width of the electron beam during your write.  Indirectly set by beam current used to write.</a:t>
            </a:r>
            <a:br>
              <a:rPr lang="en-US" altLang="en-US" dirty="0" smtClean="0"/>
            </a:br>
            <a:endParaRPr lang="en-US" altLang="en-US" dirty="0" smtClean="0"/>
          </a:p>
          <a:p>
            <a:pPr lvl="1"/>
            <a:r>
              <a:rPr lang="en-US" altLang="en-US" b="1" i="1" dirty="0" smtClean="0"/>
              <a:t>AKA</a:t>
            </a:r>
            <a:r>
              <a:rPr lang="en-US" altLang="en-US" dirty="0" smtClean="0"/>
              <a:t>: Beam diameter, beam width</a:t>
            </a:r>
            <a:br>
              <a:rPr lang="en-US" altLang="en-US" dirty="0" smtClean="0"/>
            </a:br>
            <a:endParaRPr lang="en-US" altLang="en-US" dirty="0" smtClean="0"/>
          </a:p>
          <a:p>
            <a:r>
              <a:rPr lang="en-US" altLang="en-US" b="1" dirty="0" smtClean="0"/>
              <a:t>Pixel Size</a:t>
            </a:r>
            <a:r>
              <a:rPr lang="en-US" altLang="en-US" dirty="0" smtClean="0"/>
              <a:t>: The width of the pixels in your pattern file.  Directly set by fracture settings in </a:t>
            </a:r>
            <a:r>
              <a:rPr lang="en-US" altLang="en-US" dirty="0" err="1" smtClean="0"/>
              <a:t>LayoutBEAMER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pPr lvl="1"/>
            <a:r>
              <a:rPr lang="en-US" altLang="en-US" b="1" i="1" dirty="0" smtClean="0"/>
              <a:t>AKA</a:t>
            </a:r>
            <a:r>
              <a:rPr lang="en-US" altLang="en-US" dirty="0" smtClean="0"/>
              <a:t>: Resolution, Beam step size, Pixel width, pixel diameter. </a:t>
            </a:r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t>EBPG Software Training</a:t>
            </a:r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558D034A-A691-452C-8E1B-45EF54BE7433}" type="slidenum"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32</a:t>
            </a:fld>
            <a:endParaRPr lang="en-GB" altLang="en-US" sz="140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Step Size Considerations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Line-edge roughness</a:t>
            </a:r>
          </a:p>
          <a:p>
            <a:pPr lvl="1"/>
            <a:r>
              <a:rPr lang="en-US" altLang="en-US" dirty="0" smtClean="0"/>
              <a:t>For best results, your smallest feature should be </a:t>
            </a:r>
            <a:r>
              <a:rPr lang="en-US" altLang="en-US" b="1" dirty="0" smtClean="0"/>
              <a:t>at least 5 pixels </a:t>
            </a:r>
            <a:r>
              <a:rPr lang="en-US" altLang="en-US" b="1" dirty="0" smtClean="0"/>
              <a:t>wide </a:t>
            </a:r>
            <a:r>
              <a:rPr lang="en-US" altLang="en-US" dirty="0" smtClean="0"/>
              <a:t>after fracturing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You can cheat this if LER isn’t a major issue</a:t>
            </a:r>
            <a:br>
              <a:rPr lang="en-US" altLang="en-US" dirty="0" smtClean="0"/>
            </a:br>
            <a:endParaRPr lang="en-US" altLang="en-US" dirty="0" smtClean="0"/>
          </a:p>
          <a:p>
            <a:r>
              <a:rPr lang="en-US" altLang="en-US" dirty="0" smtClean="0"/>
              <a:t>Spot size compatibility</a:t>
            </a:r>
          </a:p>
          <a:p>
            <a:pPr lvl="1"/>
            <a:r>
              <a:rPr lang="en-US" altLang="en-US" dirty="0" smtClean="0"/>
              <a:t>To get the largest possible process window, pixel size should be </a:t>
            </a:r>
            <a:r>
              <a:rPr lang="en-US" altLang="en-US" b="1" dirty="0" smtClean="0"/>
              <a:t>~60%</a:t>
            </a:r>
            <a:r>
              <a:rPr lang="en-US" altLang="en-US" dirty="0" smtClean="0"/>
              <a:t> of the beam spot size you’re using</a:t>
            </a:r>
          </a:p>
          <a:p>
            <a:pPr lvl="2"/>
            <a:r>
              <a:rPr lang="en-US" altLang="en-US" dirty="0" smtClean="0"/>
              <a:t>Spot size is set by beam current; see chart online</a:t>
            </a:r>
          </a:p>
          <a:p>
            <a:pPr lvl="1"/>
            <a:r>
              <a:rPr lang="en-US" altLang="en-US" dirty="0" smtClean="0"/>
              <a:t>Anything between 10-100% of spot size will work, but feature sizes will be much more dose-dependent</a:t>
            </a:r>
          </a:p>
          <a:p>
            <a:pPr lvl="1"/>
            <a:endParaRPr lang="en-US" altLang="en-US" dirty="0" smtClean="0"/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t>EBPG Software Training</a:t>
            </a: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FBB810FC-D629-4DEE-B603-D5A3ACDB01FD}" type="slidenum"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33</a:t>
            </a:fld>
            <a:endParaRPr lang="en-GB" altLang="en-US" sz="140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6567576" y="1614945"/>
            <a:ext cx="2526103" cy="2481532"/>
            <a:chOff x="2950233" y="1082616"/>
            <a:chExt cx="2526103" cy="2481532"/>
          </a:xfrm>
        </p:grpSpPr>
        <p:sp>
          <p:nvSpPr>
            <p:cNvPr id="6" name="Oval 5"/>
            <p:cNvSpPr/>
            <p:nvPr/>
          </p:nvSpPr>
          <p:spPr bwMode="auto">
            <a:xfrm>
              <a:off x="2950233" y="1082616"/>
              <a:ext cx="664234" cy="66423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3408872" y="1082616"/>
              <a:ext cx="664234" cy="66423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893389" y="1082616"/>
              <a:ext cx="664234" cy="66423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329023" y="1082616"/>
              <a:ext cx="664234" cy="66423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812102" y="1082616"/>
              <a:ext cx="664234" cy="66423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950233" y="1547006"/>
              <a:ext cx="664234" cy="66423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408872" y="1547006"/>
              <a:ext cx="664234" cy="66423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3893389" y="1547006"/>
              <a:ext cx="664234" cy="66423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329023" y="1547006"/>
              <a:ext cx="664234" cy="66423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4812102" y="1547006"/>
              <a:ext cx="664234" cy="66423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950233" y="2028646"/>
              <a:ext cx="664234" cy="66423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3408872" y="2028646"/>
              <a:ext cx="664234" cy="66423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893389" y="2028646"/>
              <a:ext cx="664234" cy="66423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4329023" y="2028646"/>
              <a:ext cx="664234" cy="66423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812102" y="2028646"/>
              <a:ext cx="664234" cy="66423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2950233" y="2477220"/>
              <a:ext cx="664234" cy="66423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3408872" y="2477220"/>
              <a:ext cx="664234" cy="66423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3893389" y="2477220"/>
              <a:ext cx="664234" cy="66423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329023" y="2477220"/>
              <a:ext cx="664234" cy="66423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4812102" y="2477220"/>
              <a:ext cx="664234" cy="66423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950233" y="2899914"/>
              <a:ext cx="664234" cy="66423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408872" y="2899914"/>
              <a:ext cx="664234" cy="66423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3893389" y="2899914"/>
              <a:ext cx="664234" cy="66423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329023" y="2899914"/>
              <a:ext cx="664234" cy="66423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4812102" y="2899914"/>
              <a:ext cx="664234" cy="66423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106" y="320615"/>
            <a:ext cx="6324600" cy="685800"/>
          </a:xfrm>
        </p:spPr>
        <p:txBody>
          <a:bodyPr/>
          <a:lstStyle/>
          <a:p>
            <a:r>
              <a:rPr lang="en-US" dirty="0" smtClean="0"/>
              <a:t>Beam Size and Pixel Size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EBPG Software Training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4C3008-5131-49B9-996E-D0667763D720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048118"/>
              </p:ext>
            </p:extLst>
          </p:nvPr>
        </p:nvGraphicFramePr>
        <p:xfrm>
          <a:off x="690554" y="1738579"/>
          <a:ext cx="2286000" cy="228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775382" y="1821972"/>
            <a:ext cx="2126411" cy="2074654"/>
            <a:chOff x="5102524" y="1567131"/>
            <a:chExt cx="2126411" cy="2074654"/>
          </a:xfrm>
        </p:grpSpPr>
        <p:sp>
          <p:nvSpPr>
            <p:cNvPr id="37" name="Oval 36"/>
            <p:cNvSpPr/>
            <p:nvPr/>
          </p:nvSpPr>
          <p:spPr bwMode="auto">
            <a:xfrm>
              <a:off x="5102525" y="1581509"/>
              <a:ext cx="261667" cy="261667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5582729" y="1581509"/>
              <a:ext cx="261667" cy="261667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6014049" y="1581509"/>
              <a:ext cx="261667" cy="261667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6488503" y="1567131"/>
              <a:ext cx="261667" cy="261667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6945702" y="1581509"/>
              <a:ext cx="261667" cy="261667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5102524" y="2034390"/>
              <a:ext cx="261667" cy="261667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5582728" y="2034390"/>
              <a:ext cx="261667" cy="261667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014048" y="2034390"/>
              <a:ext cx="261667" cy="261667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488502" y="2020012"/>
              <a:ext cx="261667" cy="261667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6945701" y="2034390"/>
              <a:ext cx="261667" cy="261667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5109711" y="2478663"/>
              <a:ext cx="261667" cy="261667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5589915" y="2478663"/>
              <a:ext cx="261667" cy="261667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6021235" y="2478663"/>
              <a:ext cx="261667" cy="261667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6495689" y="2464285"/>
              <a:ext cx="261667" cy="261667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952888" y="2478663"/>
              <a:ext cx="261667" cy="261667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5109710" y="2931544"/>
              <a:ext cx="261667" cy="261667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5589914" y="2931544"/>
              <a:ext cx="261667" cy="261667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6021234" y="2931544"/>
              <a:ext cx="261667" cy="261667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6495688" y="2917166"/>
              <a:ext cx="261667" cy="261667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6952887" y="2931544"/>
              <a:ext cx="261667" cy="261667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5124091" y="3380118"/>
              <a:ext cx="261667" cy="261667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5604295" y="3380118"/>
              <a:ext cx="261667" cy="261667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035615" y="3380118"/>
              <a:ext cx="261667" cy="261667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6510069" y="3365740"/>
              <a:ext cx="261667" cy="261667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6967268" y="3380118"/>
              <a:ext cx="261667" cy="261667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551758" y="4492575"/>
            <a:ext cx="25758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Good pixel/beam size ratio, pattern is evenly exposed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29803" y="4490787"/>
            <a:ext cx="2575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Beam width too small for pixel width, pattern not fully exposed</a:t>
            </a:r>
            <a:endParaRPr lang="en-US" dirty="0"/>
          </a:p>
        </p:txBody>
      </p:sp>
      <p:grpSp>
        <p:nvGrpSpPr>
          <p:cNvPr id="138" name="Group 137"/>
          <p:cNvGrpSpPr/>
          <p:nvPr/>
        </p:nvGrpSpPr>
        <p:grpSpPr>
          <a:xfrm>
            <a:off x="3347422" y="1405094"/>
            <a:ext cx="2900357" cy="2885799"/>
            <a:chOff x="3347422" y="1405094"/>
            <a:chExt cx="2900357" cy="2885799"/>
          </a:xfrm>
        </p:grpSpPr>
        <p:sp>
          <p:nvSpPr>
            <p:cNvPr id="131" name="Oval 130"/>
            <p:cNvSpPr/>
            <p:nvPr/>
          </p:nvSpPr>
          <p:spPr bwMode="auto">
            <a:xfrm>
              <a:off x="3363689" y="3213918"/>
              <a:ext cx="1069944" cy="106994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1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3788651" y="3208332"/>
              <a:ext cx="1069944" cy="106994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1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4235703" y="3217124"/>
              <a:ext cx="1069944" cy="106994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1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4716086" y="3199540"/>
              <a:ext cx="1069944" cy="106994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1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5160251" y="3220949"/>
              <a:ext cx="1069944" cy="106994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1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3356214" y="2713536"/>
              <a:ext cx="1069944" cy="106994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3781176" y="2707950"/>
              <a:ext cx="1069944" cy="106994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4228228" y="2716742"/>
              <a:ext cx="1069944" cy="106994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4708611" y="2699158"/>
              <a:ext cx="1069944" cy="106994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5152776" y="2720567"/>
              <a:ext cx="1069944" cy="106994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3347422" y="2267699"/>
              <a:ext cx="1069944" cy="106994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3772384" y="2262113"/>
              <a:ext cx="1069944" cy="106994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4219436" y="2270905"/>
              <a:ext cx="1069944" cy="106994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4699819" y="2253321"/>
              <a:ext cx="1069944" cy="106994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5143984" y="2274730"/>
              <a:ext cx="1069944" cy="106994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3381273" y="1865309"/>
              <a:ext cx="1069944" cy="106994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1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3806235" y="1859723"/>
              <a:ext cx="1069944" cy="106994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1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4253287" y="1868515"/>
              <a:ext cx="1069944" cy="106994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1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4733670" y="1850931"/>
              <a:ext cx="1069944" cy="106994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1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5177835" y="1872340"/>
              <a:ext cx="1069944" cy="106994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1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3372481" y="1419472"/>
              <a:ext cx="1069944" cy="106994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1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3797443" y="1413886"/>
              <a:ext cx="1069944" cy="106994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1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4244495" y="1422678"/>
              <a:ext cx="1069944" cy="106994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1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4724878" y="1405094"/>
              <a:ext cx="1069944" cy="106994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1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5169043" y="1426503"/>
              <a:ext cx="1069944" cy="106994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1000"/>
                  </a:srgbClr>
                </a:gs>
                <a:gs pos="41000">
                  <a:srgbClr val="85C2FF"/>
                </a:gs>
                <a:gs pos="77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1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aphicFrame>
        <p:nvGraphicFramePr>
          <p:cNvPr id="92" name="Tab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956609"/>
              </p:ext>
            </p:extLst>
          </p:nvPr>
        </p:nvGraphicFramePr>
        <p:xfrm>
          <a:off x="3666287" y="1721337"/>
          <a:ext cx="2286000" cy="228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7" name="Table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785592"/>
              </p:ext>
            </p:extLst>
          </p:nvPr>
        </p:nvGraphicFramePr>
        <p:xfrm>
          <a:off x="6673971" y="1706959"/>
          <a:ext cx="2286000" cy="228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9" name="TextBox 138"/>
          <p:cNvSpPr txBox="1"/>
          <p:nvPr/>
        </p:nvSpPr>
        <p:spPr>
          <a:xfrm>
            <a:off x="3500323" y="4492574"/>
            <a:ext cx="25758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Beam width too large for pixel width, pattern washed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87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1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Beam Current Considerations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52463" y="1092200"/>
            <a:ext cx="8305800" cy="5008563"/>
          </a:xfrm>
        </p:spPr>
        <p:txBody>
          <a:bodyPr/>
          <a:lstStyle/>
          <a:p>
            <a:r>
              <a:rPr lang="en-US" altLang="en-US" dirty="0" smtClean="0"/>
              <a:t>Spot size</a:t>
            </a:r>
          </a:p>
          <a:p>
            <a:pPr lvl="1"/>
            <a:r>
              <a:rPr lang="en-US" altLang="en-US" dirty="0" smtClean="0"/>
              <a:t>Spot size is directly proportional to beam current</a:t>
            </a:r>
          </a:p>
          <a:p>
            <a:pPr lvl="1"/>
            <a:r>
              <a:rPr lang="en-US" altLang="en-US" dirty="0" smtClean="0"/>
              <a:t>Pick a current to get a spot ~2X the size of your pixel diameter, if possible</a:t>
            </a:r>
          </a:p>
          <a:p>
            <a:pPr lvl="1"/>
            <a:r>
              <a:rPr lang="en-US" altLang="en-US" dirty="0" smtClean="0"/>
              <a:t>If you need low current/large spot, beam can be defocused in </a:t>
            </a:r>
            <a:r>
              <a:rPr lang="en-US" altLang="en-US" dirty="0" err="1" smtClean="0"/>
              <a:t>CJob</a:t>
            </a:r>
            <a:endParaRPr lang="en-US" altLang="en-US" dirty="0" smtClean="0"/>
          </a:p>
          <a:p>
            <a:r>
              <a:rPr lang="en-US" altLang="en-US" dirty="0" smtClean="0"/>
              <a:t>Throughput</a:t>
            </a:r>
          </a:p>
          <a:p>
            <a:pPr lvl="1"/>
            <a:r>
              <a:rPr lang="en-US" altLang="en-US" dirty="0" smtClean="0"/>
              <a:t>Higher beam current will speed up your write</a:t>
            </a:r>
          </a:p>
          <a:p>
            <a:pPr lvl="1"/>
            <a:r>
              <a:rPr lang="en-US" altLang="en-US" dirty="0" smtClean="0"/>
              <a:t>Be careful not to exceed 50 MHz pixel clock limit!</a:t>
            </a:r>
          </a:p>
          <a:p>
            <a:pPr lvl="1"/>
            <a:r>
              <a:rPr lang="en-US" altLang="en-US" dirty="0" smtClean="0"/>
              <a:t>Available beam currents:</a:t>
            </a:r>
          </a:p>
          <a:p>
            <a:pPr lvl="2"/>
            <a:r>
              <a:rPr lang="en-US" altLang="en-US" dirty="0" smtClean="0"/>
              <a:t>100 </a:t>
            </a:r>
            <a:r>
              <a:rPr lang="en-US" altLang="en-US" dirty="0" err="1" smtClean="0"/>
              <a:t>pA</a:t>
            </a:r>
            <a:r>
              <a:rPr lang="en-US" altLang="en-US" dirty="0" smtClean="0"/>
              <a:t> – 300 </a:t>
            </a:r>
            <a:r>
              <a:rPr lang="en-US" altLang="en-US" dirty="0" err="1" smtClean="0"/>
              <a:t>nA</a:t>
            </a:r>
            <a:r>
              <a:rPr lang="en-US" altLang="en-US" dirty="0" smtClean="0"/>
              <a:t> (300 </a:t>
            </a:r>
            <a:r>
              <a:rPr lang="el-GR" altLang="en-US" dirty="0" smtClean="0"/>
              <a:t>μ</a:t>
            </a:r>
            <a:r>
              <a:rPr lang="en-US" altLang="en-US" dirty="0" smtClean="0"/>
              <a:t>m aperture)</a:t>
            </a:r>
          </a:p>
          <a:p>
            <a:pPr lvl="2"/>
            <a:r>
              <a:rPr lang="en-US" altLang="en-US" dirty="0" smtClean="0"/>
              <a:t>1 </a:t>
            </a:r>
            <a:r>
              <a:rPr lang="en-US" altLang="en-US" dirty="0" err="1" smtClean="0"/>
              <a:t>nA</a:t>
            </a:r>
            <a:r>
              <a:rPr lang="en-US" altLang="en-US" dirty="0" smtClean="0"/>
              <a:t> – 400 </a:t>
            </a:r>
            <a:r>
              <a:rPr lang="en-US" altLang="en-US" dirty="0" err="1" smtClean="0"/>
              <a:t>nA</a:t>
            </a:r>
            <a:r>
              <a:rPr lang="en-US" altLang="en-US" dirty="0" smtClean="0"/>
              <a:t> (400 </a:t>
            </a:r>
            <a:r>
              <a:rPr lang="el-GR" altLang="en-US" dirty="0" smtClean="0"/>
              <a:t>μ</a:t>
            </a:r>
            <a:r>
              <a:rPr lang="en-US" altLang="en-US" dirty="0" smtClean="0"/>
              <a:t>m aperture)</a:t>
            </a:r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t>EBPG Software Training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FD2E0A73-273C-4F26-99F0-E2A88B752142}" type="slidenum"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35</a:t>
            </a:fld>
            <a:endParaRPr lang="en-GB" altLang="en-US" sz="140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222250"/>
            <a:ext cx="6688138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Theoretical Spot Sizes (100 kV)</a:t>
            </a:r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t>CJOB training (Vistec Confidential)</a:t>
            </a: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0C67D46E-8DB1-4048-9D18-165BAFADB52C}" type="slidenum"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36</a:t>
            </a:fld>
            <a:endParaRPr lang="en-GB" altLang="en-US" sz="1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546405"/>
              </p:ext>
            </p:extLst>
          </p:nvPr>
        </p:nvGraphicFramePr>
        <p:xfrm>
          <a:off x="820139" y="1371720"/>
          <a:ext cx="4572000" cy="4786311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</a:tblGrid>
              <a:tr h="76414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8509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Beam current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)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8509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300 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μ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m  aperture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8509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400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μ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m  aperture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71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8509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0.1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8509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5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nm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8509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7 nm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17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8509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0.5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8509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8509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7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17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8509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8509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5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8509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7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17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8509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5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8509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8509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10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58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8509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10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8509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16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8509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15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17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8509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50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8509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40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8509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30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17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8509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100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8509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60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8509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50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75" name="Date Placeholder 5"/>
          <p:cNvSpPr>
            <a:spLocks noGrp="1"/>
          </p:cNvSpPr>
          <p:nvPr>
            <p:ph type="dt" sz="quarter" idx="4294967295"/>
          </p:nvPr>
        </p:nvSpPr>
        <p:spPr bwMode="auto">
          <a:xfrm>
            <a:off x="76200" y="6540500"/>
            <a:ext cx="1905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40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88325" y="3010619"/>
            <a:ext cx="315345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always use the 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command to verify the spot size of a beam.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Dose Considerations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Resist sensitivity</a:t>
            </a:r>
          </a:p>
          <a:p>
            <a:pPr lvl="1"/>
            <a:r>
              <a:rPr lang="en-US" altLang="en-US" dirty="0" smtClean="0"/>
              <a:t>Dose needs to be </a:t>
            </a:r>
            <a:r>
              <a:rPr lang="en-US" altLang="en-US" b="1" dirty="0" smtClean="0"/>
              <a:t>high</a:t>
            </a:r>
            <a:r>
              <a:rPr lang="en-US" altLang="en-US" dirty="0" smtClean="0"/>
              <a:t> enough to expose resist, but </a:t>
            </a:r>
            <a:r>
              <a:rPr lang="en-US" altLang="en-US" b="1" dirty="0" smtClean="0"/>
              <a:t>low</a:t>
            </a:r>
            <a:r>
              <a:rPr lang="en-US" altLang="en-US" dirty="0" smtClean="0"/>
              <a:t> enough that scattered electrons don’t wash out the pattern</a:t>
            </a:r>
          </a:p>
          <a:p>
            <a:pPr lvl="1"/>
            <a:r>
              <a:rPr lang="en-US" altLang="en-US" dirty="0" smtClean="0"/>
              <a:t>Critical dose is very geometry-dependent; can vary by more than an order of magnitude</a:t>
            </a:r>
          </a:p>
          <a:p>
            <a:pPr lvl="1"/>
            <a:r>
              <a:rPr lang="en-US" altLang="en-US" b="1" dirty="0" smtClean="0"/>
              <a:t>Always do a dose array when running a new pattern!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r>
              <a:rPr lang="en-US" altLang="en-US" dirty="0" smtClean="0"/>
              <a:t>Throughput</a:t>
            </a:r>
          </a:p>
          <a:p>
            <a:pPr lvl="1"/>
            <a:r>
              <a:rPr lang="en-US" altLang="en-US" dirty="0" smtClean="0"/>
              <a:t>Lower dose = higher throughput, obviously</a:t>
            </a:r>
          </a:p>
          <a:p>
            <a:pPr lvl="1"/>
            <a:r>
              <a:rPr lang="en-US" altLang="en-US" dirty="0" smtClean="0"/>
              <a:t>Use a more sensitive resist/development process to speed up your write, if needed</a:t>
            </a:r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t>EBPG Software Training</a:t>
            </a:r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3557580-3D21-45C3-9539-D29BEEDAC4FD}" type="slidenum"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37</a:t>
            </a:fld>
            <a:endParaRPr lang="en-GB" altLang="en-US" sz="140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Aligned Writing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914400"/>
          </a:xfrm>
        </p:spPr>
        <p:txBody>
          <a:bodyPr/>
          <a:lstStyle/>
          <a:p>
            <a:r>
              <a:rPr lang="en-US" altLang="en-US" sz="2600" smtClean="0"/>
              <a:t>What if we want to accurately place a pattern on top of a pre-existing structure?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000250" y="2276475"/>
            <a:ext cx="2466975" cy="2147888"/>
            <a:chOff x="2000249" y="2276475"/>
            <a:chExt cx="2466975" cy="2147887"/>
          </a:xfrm>
        </p:grpSpPr>
        <p:grpSp>
          <p:nvGrpSpPr>
            <p:cNvPr id="46101" name="Group 20"/>
            <p:cNvGrpSpPr>
              <a:grpSpLocks/>
            </p:cNvGrpSpPr>
            <p:nvPr/>
          </p:nvGrpSpPr>
          <p:grpSpPr bwMode="auto">
            <a:xfrm>
              <a:off x="2000249" y="2276475"/>
              <a:ext cx="2247901" cy="2147887"/>
              <a:chOff x="2000249" y="2276475"/>
              <a:chExt cx="2247901" cy="2147887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000249" y="2276475"/>
                <a:ext cx="657225" cy="6572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000249" y="3019425"/>
                <a:ext cx="657225" cy="6572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000249" y="3767137"/>
                <a:ext cx="657225" cy="6572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638424" y="2295525"/>
                <a:ext cx="1609725" cy="895350"/>
              </a:xfrm>
              <a:custGeom>
                <a:avLst/>
                <a:gdLst>
                  <a:gd name="connsiteX0" fmla="*/ 9525 w 1609725"/>
                  <a:gd name="connsiteY0" fmla="*/ 628650 h 885825"/>
                  <a:gd name="connsiteX1" fmla="*/ 1609725 w 1609725"/>
                  <a:gd name="connsiteY1" fmla="*/ 885825 h 885825"/>
                  <a:gd name="connsiteX2" fmla="*/ 1609725 w 1609725"/>
                  <a:gd name="connsiteY2" fmla="*/ 790575 h 885825"/>
                  <a:gd name="connsiteX3" fmla="*/ 0 w 1609725"/>
                  <a:gd name="connsiteY3" fmla="*/ 0 h 885825"/>
                  <a:gd name="connsiteX4" fmla="*/ 9525 w 1609725"/>
                  <a:gd name="connsiteY4" fmla="*/ 628650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9725" h="885825">
                    <a:moveTo>
                      <a:pt x="9525" y="628650"/>
                    </a:moveTo>
                    <a:lnTo>
                      <a:pt x="1609725" y="885825"/>
                    </a:lnTo>
                    <a:lnTo>
                      <a:pt x="1609725" y="790575"/>
                    </a:lnTo>
                    <a:lnTo>
                      <a:pt x="0" y="0"/>
                    </a:lnTo>
                    <a:lnTo>
                      <a:pt x="9525" y="62865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 flipV="1">
                <a:off x="2638424" y="3509962"/>
                <a:ext cx="1609725" cy="895350"/>
              </a:xfrm>
              <a:custGeom>
                <a:avLst/>
                <a:gdLst>
                  <a:gd name="connsiteX0" fmla="*/ 9525 w 1609725"/>
                  <a:gd name="connsiteY0" fmla="*/ 628650 h 885825"/>
                  <a:gd name="connsiteX1" fmla="*/ 1609725 w 1609725"/>
                  <a:gd name="connsiteY1" fmla="*/ 885825 h 885825"/>
                  <a:gd name="connsiteX2" fmla="*/ 1609725 w 1609725"/>
                  <a:gd name="connsiteY2" fmla="*/ 790575 h 885825"/>
                  <a:gd name="connsiteX3" fmla="*/ 0 w 1609725"/>
                  <a:gd name="connsiteY3" fmla="*/ 0 h 885825"/>
                  <a:gd name="connsiteX4" fmla="*/ 9525 w 1609725"/>
                  <a:gd name="connsiteY4" fmla="*/ 628650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9725" h="885825">
                    <a:moveTo>
                      <a:pt x="9525" y="628650"/>
                    </a:moveTo>
                    <a:lnTo>
                      <a:pt x="1609725" y="885825"/>
                    </a:lnTo>
                    <a:lnTo>
                      <a:pt x="1609725" y="790575"/>
                    </a:lnTo>
                    <a:lnTo>
                      <a:pt x="0" y="0"/>
                    </a:lnTo>
                    <a:lnTo>
                      <a:pt x="9525" y="62865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4" name="Isosceles Triangle 13"/>
            <p:cNvSpPr/>
            <p:nvPr/>
          </p:nvSpPr>
          <p:spPr>
            <a:xfrm rot="5400000">
              <a:off x="3233736" y="2443163"/>
              <a:ext cx="657225" cy="180975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 flipH="1">
            <a:off x="4467225" y="2276475"/>
            <a:ext cx="2466975" cy="2147888"/>
            <a:chOff x="2000249" y="2276475"/>
            <a:chExt cx="2466975" cy="2147887"/>
          </a:xfrm>
        </p:grpSpPr>
        <p:grpSp>
          <p:nvGrpSpPr>
            <p:cNvPr id="46094" name="Group 29"/>
            <p:cNvGrpSpPr>
              <a:grpSpLocks/>
            </p:cNvGrpSpPr>
            <p:nvPr/>
          </p:nvGrpSpPr>
          <p:grpSpPr bwMode="auto">
            <a:xfrm>
              <a:off x="2000249" y="2276475"/>
              <a:ext cx="2247901" cy="2147887"/>
              <a:chOff x="2000249" y="2276475"/>
              <a:chExt cx="2247901" cy="214788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2000249" y="2276475"/>
                <a:ext cx="657225" cy="6572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000249" y="3019425"/>
                <a:ext cx="657225" cy="6572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00249" y="3767137"/>
                <a:ext cx="657225" cy="6572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2638424" y="2295525"/>
                <a:ext cx="1609725" cy="895350"/>
              </a:xfrm>
              <a:custGeom>
                <a:avLst/>
                <a:gdLst>
                  <a:gd name="connsiteX0" fmla="*/ 9525 w 1609725"/>
                  <a:gd name="connsiteY0" fmla="*/ 628650 h 885825"/>
                  <a:gd name="connsiteX1" fmla="*/ 1609725 w 1609725"/>
                  <a:gd name="connsiteY1" fmla="*/ 885825 h 885825"/>
                  <a:gd name="connsiteX2" fmla="*/ 1609725 w 1609725"/>
                  <a:gd name="connsiteY2" fmla="*/ 790575 h 885825"/>
                  <a:gd name="connsiteX3" fmla="*/ 0 w 1609725"/>
                  <a:gd name="connsiteY3" fmla="*/ 0 h 885825"/>
                  <a:gd name="connsiteX4" fmla="*/ 9525 w 1609725"/>
                  <a:gd name="connsiteY4" fmla="*/ 628650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9725" h="885825">
                    <a:moveTo>
                      <a:pt x="9525" y="628650"/>
                    </a:moveTo>
                    <a:lnTo>
                      <a:pt x="1609725" y="885825"/>
                    </a:lnTo>
                    <a:lnTo>
                      <a:pt x="1609725" y="790575"/>
                    </a:lnTo>
                    <a:lnTo>
                      <a:pt x="0" y="0"/>
                    </a:lnTo>
                    <a:lnTo>
                      <a:pt x="9525" y="62865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 flipV="1">
                <a:off x="2638424" y="3509962"/>
                <a:ext cx="1609725" cy="895350"/>
              </a:xfrm>
              <a:custGeom>
                <a:avLst/>
                <a:gdLst>
                  <a:gd name="connsiteX0" fmla="*/ 9525 w 1609725"/>
                  <a:gd name="connsiteY0" fmla="*/ 628650 h 885825"/>
                  <a:gd name="connsiteX1" fmla="*/ 1609725 w 1609725"/>
                  <a:gd name="connsiteY1" fmla="*/ 885825 h 885825"/>
                  <a:gd name="connsiteX2" fmla="*/ 1609725 w 1609725"/>
                  <a:gd name="connsiteY2" fmla="*/ 790575 h 885825"/>
                  <a:gd name="connsiteX3" fmla="*/ 0 w 1609725"/>
                  <a:gd name="connsiteY3" fmla="*/ 0 h 885825"/>
                  <a:gd name="connsiteX4" fmla="*/ 9525 w 1609725"/>
                  <a:gd name="connsiteY4" fmla="*/ 628650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9725" h="885825">
                    <a:moveTo>
                      <a:pt x="9525" y="628650"/>
                    </a:moveTo>
                    <a:lnTo>
                      <a:pt x="1609725" y="885825"/>
                    </a:lnTo>
                    <a:lnTo>
                      <a:pt x="1609725" y="790575"/>
                    </a:lnTo>
                    <a:lnTo>
                      <a:pt x="0" y="0"/>
                    </a:lnTo>
                    <a:lnTo>
                      <a:pt x="9525" y="62865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1" name="Isosceles Triangle 30"/>
            <p:cNvSpPr/>
            <p:nvPr/>
          </p:nvSpPr>
          <p:spPr>
            <a:xfrm rot="5400000">
              <a:off x="3233737" y="2443163"/>
              <a:ext cx="657225" cy="180975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4248150" y="3019425"/>
            <a:ext cx="438150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4191000" y="3138488"/>
            <a:ext cx="552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195763" y="3348038"/>
            <a:ext cx="552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195763" y="3562350"/>
            <a:ext cx="552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709613" y="464185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600">
                <a:solidFill>
                  <a:schemeClr val="tx1"/>
                </a:solidFill>
                <a:cs typeface="Arial" pitchFamily="34" charset="0"/>
              </a:rPr>
              <a:t>Use alignment marks in the first pattern as a reference for the second</a:t>
            </a:r>
          </a:p>
          <a:p>
            <a:pPr lvl="1"/>
            <a:r>
              <a:rPr lang="en-US" altLang="en-US" sz="2200">
                <a:latin typeface="Arial" pitchFamily="34" charset="0"/>
                <a:cs typeface="Arial" pitchFamily="34" charset="0"/>
              </a:rPr>
              <a:t>EBPG5K+ has an overlay error of &lt;50 nm if you do everything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786188" y="2511425"/>
            <a:ext cx="185737" cy="1857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922838" y="2513013"/>
            <a:ext cx="185737" cy="184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786188" y="4002088"/>
            <a:ext cx="185737" cy="1857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 animBg="1"/>
      <p:bldP spid="4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Alignment Mark Design</a:t>
            </a:r>
          </a:p>
        </p:txBody>
      </p:sp>
      <p:sp>
        <p:nvSpPr>
          <p:cNvPr id="47107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76200" y="6540500"/>
            <a:ext cx="1905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40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t>CJOB training (Vistec Confidential)</a:t>
            </a:r>
          </a:p>
        </p:txBody>
      </p:sp>
      <p:sp>
        <p:nvSpPr>
          <p:cNvPr id="47109" name="Slide Number Placeholder 5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7635EA6E-DB5B-4886-836F-E443E48F0715}" type="slidenum"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39</a:t>
            </a:fld>
            <a:endParaRPr lang="en-GB" altLang="en-US" sz="1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47110" name="Group 20"/>
          <p:cNvGrpSpPr>
            <a:grpSpLocks/>
          </p:cNvGrpSpPr>
          <p:nvPr/>
        </p:nvGrpSpPr>
        <p:grpSpPr bwMode="auto">
          <a:xfrm>
            <a:off x="3236913" y="1470025"/>
            <a:ext cx="2916237" cy="2627313"/>
            <a:chOff x="1282588" y="2488300"/>
            <a:chExt cx="3271880" cy="2876719"/>
          </a:xfrm>
        </p:grpSpPr>
        <p:sp>
          <p:nvSpPr>
            <p:cNvPr id="47112" name="Rectangle 6"/>
            <p:cNvSpPr>
              <a:spLocks noChangeArrowheads="1"/>
            </p:cNvSpPr>
            <p:nvPr/>
          </p:nvSpPr>
          <p:spPr bwMode="auto">
            <a:xfrm>
              <a:off x="1626499" y="2969777"/>
              <a:ext cx="2621820" cy="56644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i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1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7113" name="Rectangle 7"/>
            <p:cNvSpPr>
              <a:spLocks noChangeArrowheads="1"/>
            </p:cNvSpPr>
            <p:nvPr/>
          </p:nvSpPr>
          <p:spPr bwMode="auto">
            <a:xfrm>
              <a:off x="1617059" y="2847049"/>
              <a:ext cx="2621820" cy="56644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i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1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7114" name="Rectangle 8"/>
            <p:cNvSpPr>
              <a:spLocks noChangeArrowheads="1"/>
            </p:cNvSpPr>
            <p:nvPr/>
          </p:nvSpPr>
          <p:spPr bwMode="auto">
            <a:xfrm>
              <a:off x="1623802" y="4925353"/>
              <a:ext cx="2621820" cy="56644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i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1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7115" name="Rectangle 9"/>
            <p:cNvSpPr>
              <a:spLocks noChangeArrowheads="1"/>
            </p:cNvSpPr>
            <p:nvPr/>
          </p:nvSpPr>
          <p:spPr bwMode="auto">
            <a:xfrm>
              <a:off x="1630545" y="4794531"/>
              <a:ext cx="2621820" cy="56644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i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1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7116" name="Rectangle 10"/>
            <p:cNvSpPr>
              <a:spLocks noChangeArrowheads="1"/>
            </p:cNvSpPr>
            <p:nvPr/>
          </p:nvSpPr>
          <p:spPr bwMode="auto">
            <a:xfrm>
              <a:off x="1629197" y="4679895"/>
              <a:ext cx="2621820" cy="56644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i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1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7117" name="Isosceles Triangle 11"/>
            <p:cNvSpPr>
              <a:spLocks noChangeArrowheads="1"/>
            </p:cNvSpPr>
            <p:nvPr/>
          </p:nvSpPr>
          <p:spPr bwMode="auto">
            <a:xfrm>
              <a:off x="1642682" y="4248320"/>
              <a:ext cx="436970" cy="388417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i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1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7118" name="Isosceles Triangle 12"/>
            <p:cNvSpPr>
              <a:spLocks noChangeArrowheads="1"/>
            </p:cNvSpPr>
            <p:nvPr/>
          </p:nvSpPr>
          <p:spPr bwMode="auto">
            <a:xfrm>
              <a:off x="2070212" y="4238878"/>
              <a:ext cx="436970" cy="388417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i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1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7119" name="Isosceles Triangle 13"/>
            <p:cNvSpPr>
              <a:spLocks noChangeArrowheads="1"/>
            </p:cNvSpPr>
            <p:nvPr/>
          </p:nvSpPr>
          <p:spPr bwMode="auto">
            <a:xfrm>
              <a:off x="3768191" y="4197070"/>
              <a:ext cx="436970" cy="388417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i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1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7120" name="Isosceles Triangle 14"/>
            <p:cNvSpPr>
              <a:spLocks noChangeArrowheads="1"/>
            </p:cNvSpPr>
            <p:nvPr/>
          </p:nvSpPr>
          <p:spPr bwMode="auto">
            <a:xfrm>
              <a:off x="3240860" y="4219997"/>
              <a:ext cx="436970" cy="388417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i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1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6" name="Donut 15"/>
            <p:cNvSpPr/>
            <p:nvPr/>
          </p:nvSpPr>
          <p:spPr bwMode="auto">
            <a:xfrm>
              <a:off x="2240820" y="3115790"/>
              <a:ext cx="1319794" cy="1286267"/>
            </a:xfrm>
            <a:prstGeom prst="donu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7122" name="Rectangle 16"/>
            <p:cNvSpPr>
              <a:spLocks noChangeArrowheads="1"/>
            </p:cNvSpPr>
            <p:nvPr/>
          </p:nvSpPr>
          <p:spPr bwMode="auto">
            <a:xfrm>
              <a:off x="1286634" y="5195086"/>
              <a:ext cx="186117" cy="169933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i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1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7123" name="Rectangle 17"/>
            <p:cNvSpPr>
              <a:spLocks noChangeArrowheads="1"/>
            </p:cNvSpPr>
            <p:nvPr/>
          </p:nvSpPr>
          <p:spPr bwMode="auto">
            <a:xfrm>
              <a:off x="4368351" y="5185645"/>
              <a:ext cx="186117" cy="169933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i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1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7124" name="Rectangle 18"/>
            <p:cNvSpPr>
              <a:spLocks noChangeArrowheads="1"/>
            </p:cNvSpPr>
            <p:nvPr/>
          </p:nvSpPr>
          <p:spPr bwMode="auto">
            <a:xfrm>
              <a:off x="4367002" y="2513925"/>
              <a:ext cx="186117" cy="169933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i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1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7125" name="Rectangle 19"/>
            <p:cNvSpPr>
              <a:spLocks noChangeArrowheads="1"/>
            </p:cNvSpPr>
            <p:nvPr/>
          </p:nvSpPr>
          <p:spPr bwMode="auto">
            <a:xfrm>
              <a:off x="1282588" y="2488300"/>
              <a:ext cx="186117" cy="169933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i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10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47111" name="TextBox 1"/>
          <p:cNvSpPr txBox="1">
            <a:spLocks noChangeArrowheads="1"/>
          </p:cNvSpPr>
          <p:nvPr/>
        </p:nvSpPr>
        <p:spPr bwMode="auto">
          <a:xfrm>
            <a:off x="1724025" y="4787900"/>
            <a:ext cx="7847013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100">
                <a:solidFill>
                  <a:schemeClr val="tx1"/>
                </a:solidFill>
                <a:cs typeface="Arial" pitchFamily="34" charset="0"/>
              </a:rPr>
              <a:t>Best markers are </a:t>
            </a:r>
            <a:r>
              <a:rPr lang="en-US" altLang="en-US" sz="2100" b="1">
                <a:solidFill>
                  <a:schemeClr val="tx1"/>
                </a:solidFill>
                <a:cs typeface="Arial" pitchFamily="34" charset="0"/>
              </a:rPr>
              <a:t>rectangles</a:t>
            </a: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100" b="1">
                <a:solidFill>
                  <a:schemeClr val="tx1"/>
                </a:solidFill>
                <a:cs typeface="Arial" pitchFamily="34" charset="0"/>
              </a:rPr>
              <a:t>Crosses</a:t>
            </a:r>
            <a:r>
              <a:rPr lang="en-US" altLang="en-US" sz="2100">
                <a:solidFill>
                  <a:schemeClr val="tx1"/>
                </a:solidFill>
                <a:cs typeface="Arial" pitchFamily="34" charset="0"/>
              </a:rPr>
              <a:t> can be used, but aligning is harder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100">
                <a:solidFill>
                  <a:schemeClr val="tx1"/>
                </a:solidFill>
                <a:cs typeface="Arial" pitchFamily="34" charset="0"/>
              </a:rPr>
              <a:t>Size: 1-100 </a:t>
            </a:r>
            <a:r>
              <a:rPr lang="el-GR" altLang="en-US" sz="2100">
                <a:solidFill>
                  <a:schemeClr val="tx1"/>
                </a:solidFill>
                <a:cs typeface="Arial" pitchFamily="34" charset="0"/>
              </a:rPr>
              <a:t>μ</a:t>
            </a:r>
            <a:r>
              <a:rPr lang="en-US" altLang="en-US" sz="2100">
                <a:solidFill>
                  <a:schemeClr val="tx1"/>
                </a:solidFill>
                <a:cs typeface="Arial" pitchFamily="34" charset="0"/>
              </a:rPr>
              <a:t>m, larger is better (~</a:t>
            </a:r>
            <a:r>
              <a:rPr lang="en-US" altLang="en-US" sz="2100" b="1">
                <a:solidFill>
                  <a:schemeClr val="tx1"/>
                </a:solidFill>
                <a:cs typeface="Arial" pitchFamily="34" charset="0"/>
              </a:rPr>
              <a:t>10 </a:t>
            </a:r>
            <a:r>
              <a:rPr lang="el-GR" altLang="en-US" sz="2100" b="1">
                <a:solidFill>
                  <a:schemeClr val="tx1"/>
                </a:solidFill>
                <a:cs typeface="Arial" pitchFamily="34" charset="0"/>
              </a:rPr>
              <a:t>μ</a:t>
            </a:r>
            <a:r>
              <a:rPr lang="en-US" altLang="en-US" sz="2100" b="1">
                <a:solidFill>
                  <a:schemeClr val="tx1"/>
                </a:solidFill>
                <a:cs typeface="Arial" pitchFamily="34" charset="0"/>
              </a:rPr>
              <a:t>m</a:t>
            </a:r>
            <a:r>
              <a:rPr lang="en-US" altLang="en-US" sz="2100">
                <a:solidFill>
                  <a:schemeClr val="tx1"/>
                </a:solidFill>
                <a:cs typeface="Arial" pitchFamily="34" charset="0"/>
              </a:rPr>
              <a:t> is typical)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68288"/>
            <a:ext cx="632460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Electron Beam Lithography</a:t>
            </a:r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z="2000" smtClean="0"/>
              <a:t>(vs. optical lithography)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3814763" cy="48006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Advantages</a:t>
            </a:r>
          </a:p>
          <a:p>
            <a:pPr lvl="1" eaLnBrk="1" hangingPunct="1"/>
            <a:r>
              <a:rPr lang="en-US" altLang="en-US" smtClean="0"/>
              <a:t>Highest resolution of mainstream litho. technology</a:t>
            </a:r>
            <a:br>
              <a:rPr lang="en-US" altLang="en-US" smtClean="0"/>
            </a:br>
            <a:endParaRPr lang="en-US" altLang="en-US" smtClean="0"/>
          </a:p>
          <a:p>
            <a:pPr lvl="1" eaLnBrk="1" hangingPunct="1"/>
            <a:r>
              <a:rPr lang="en-US" altLang="en-US" smtClean="0"/>
              <a:t>Flexibility (no mask required)</a:t>
            </a:r>
            <a:br>
              <a:rPr lang="en-US" altLang="en-US" smtClean="0"/>
            </a:br>
            <a:endParaRPr lang="en-US" altLang="en-US" smtClean="0"/>
          </a:p>
          <a:p>
            <a:pPr lvl="1" eaLnBrk="1" hangingPunct="1"/>
            <a:r>
              <a:rPr lang="en-US" altLang="en-US" smtClean="0"/>
              <a:t>Simplified resist processing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295400"/>
            <a:ext cx="3814762" cy="48006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Disadvantages</a:t>
            </a:r>
          </a:p>
          <a:p>
            <a:pPr lvl="1" eaLnBrk="1" hangingPunct="1"/>
            <a:r>
              <a:rPr lang="en-US" altLang="en-US" smtClean="0"/>
              <a:t>Proximity effect</a:t>
            </a:r>
            <a:br>
              <a:rPr lang="en-US" altLang="en-US" smtClean="0"/>
            </a:br>
            <a:endParaRPr lang="en-US" altLang="en-US" smtClean="0"/>
          </a:p>
          <a:p>
            <a:pPr lvl="1" eaLnBrk="1" hangingPunct="1"/>
            <a:r>
              <a:rPr lang="en-US" altLang="en-US" smtClean="0"/>
              <a:t>Exposure needs to be done in vacuum.</a:t>
            </a:r>
            <a:br>
              <a:rPr lang="en-US" altLang="en-US" smtClean="0"/>
            </a:br>
            <a:endParaRPr lang="en-US" altLang="en-US" smtClean="0"/>
          </a:p>
          <a:p>
            <a:pPr lvl="1" eaLnBrk="1" hangingPunct="1"/>
            <a:r>
              <a:rPr lang="en-US" altLang="en-US" smtClean="0"/>
              <a:t>Substrate charging/damage</a:t>
            </a:r>
            <a:br>
              <a:rPr lang="en-US" altLang="en-US" smtClean="0"/>
            </a:br>
            <a:endParaRPr lang="en-US" altLang="en-US" smtClean="0"/>
          </a:p>
          <a:p>
            <a:pPr lvl="1" eaLnBrk="1" hangingPunct="1"/>
            <a:r>
              <a:rPr lang="en-US" altLang="en-US" b="1" smtClean="0">
                <a:solidFill>
                  <a:srgbClr val="FF0000"/>
                </a:solidFill>
              </a:rPr>
              <a:t>Throughput!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Terminology Clarification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Mark Definition</a:t>
            </a:r>
            <a:r>
              <a:rPr lang="en-US" dirty="0" smtClean="0"/>
              <a:t>: The description of what your mark looks like in the software (created from the command line and referenced in job files)</a:t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b="1" dirty="0" smtClean="0"/>
              <a:t>Alignment Mark</a:t>
            </a:r>
            <a:r>
              <a:rPr lang="en-US" dirty="0" smtClean="0"/>
              <a:t>: The actual, physical mark present on your substrate, fabricated in a previous process step.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i="1" dirty="0" smtClean="0"/>
              <a:t>Your marks and mark definitions need to match for alignment to work!</a:t>
            </a:r>
            <a:endParaRPr lang="en-US" i="1" dirty="0"/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t>EBPG Software Training</a:t>
            </a: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9E3C89EC-ACA6-4C1F-BC3D-38F7F4A7BA9B}" type="slidenum"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40</a:t>
            </a:fld>
            <a:endParaRPr lang="en-GB" altLang="en-US" sz="140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508000" y="328613"/>
            <a:ext cx="632460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Hierarchal Alignment</a:t>
            </a:r>
          </a:p>
        </p:txBody>
      </p:sp>
      <p:sp>
        <p:nvSpPr>
          <p:cNvPr id="4915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76200" y="6540500"/>
            <a:ext cx="1905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40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t>CJOB training (Vistec Confidential)</a:t>
            </a:r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C30C6BD-5638-4649-986F-F93251341BFA}" type="slidenum"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41</a:t>
            </a:fld>
            <a:endParaRPr lang="en-GB" altLang="en-US" sz="1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77863" y="1550988"/>
            <a:ext cx="4127500" cy="40973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9159" name="Rectangle 2"/>
          <p:cNvSpPr>
            <a:spLocks noChangeArrowheads="1"/>
          </p:cNvSpPr>
          <p:nvPr/>
        </p:nvSpPr>
        <p:spPr bwMode="auto">
          <a:xfrm>
            <a:off x="2798763" y="2085975"/>
            <a:ext cx="517525" cy="517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2798763" y="2946400"/>
            <a:ext cx="517525" cy="517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3711575" y="2085975"/>
            <a:ext cx="517525" cy="517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3711575" y="2946400"/>
            <a:ext cx="517525" cy="517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2798763" y="4579938"/>
            <a:ext cx="517525" cy="5175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3724275" y="4579938"/>
            <a:ext cx="517525" cy="5175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1125538" y="2085975"/>
            <a:ext cx="517525" cy="5175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1125538" y="2946400"/>
            <a:ext cx="517525" cy="5175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1125538" y="4579938"/>
            <a:ext cx="517525" cy="5175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603500" y="1903413"/>
            <a:ext cx="44450" cy="460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481388" y="1903413"/>
            <a:ext cx="46037" cy="460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481388" y="2754313"/>
            <a:ext cx="46037" cy="460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603500" y="2754313"/>
            <a:ext cx="44450" cy="460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360863" y="1903413"/>
            <a:ext cx="44450" cy="460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360863" y="2754313"/>
            <a:ext cx="44450" cy="460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481388" y="3608388"/>
            <a:ext cx="46037" cy="444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603500" y="3608388"/>
            <a:ext cx="44450" cy="444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927100" y="1903413"/>
            <a:ext cx="44450" cy="460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804988" y="1903413"/>
            <a:ext cx="46037" cy="460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804988" y="2754313"/>
            <a:ext cx="46037" cy="460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927100" y="2754313"/>
            <a:ext cx="44450" cy="460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927100" y="3608388"/>
            <a:ext cx="44450" cy="444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481388" y="4368800"/>
            <a:ext cx="46037" cy="4603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603500" y="4368800"/>
            <a:ext cx="46038" cy="4603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360863" y="4368800"/>
            <a:ext cx="46037" cy="4603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3481388" y="5222875"/>
            <a:ext cx="46037" cy="444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603500" y="5222875"/>
            <a:ext cx="46038" cy="444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851025" y="4368800"/>
            <a:ext cx="46038" cy="4603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971550" y="4368800"/>
            <a:ext cx="46038" cy="4603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971550" y="5222875"/>
            <a:ext cx="46038" cy="444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76813" y="1550988"/>
            <a:ext cx="39385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cs typeface="Arial" pitchFamily="34" charset="0"/>
              </a:rPr>
              <a:t>Global (Exposure) marks</a:t>
            </a:r>
            <a:br>
              <a:rPr lang="en-US" altLang="en-US" sz="2400">
                <a:solidFill>
                  <a:schemeClr val="tx1"/>
                </a:solidFill>
                <a:cs typeface="Arial" pitchFamily="34" charset="0"/>
              </a:rPr>
            </a:br>
            <a:endParaRPr lang="en-US" altLang="en-US" sz="2400">
              <a:solidFill>
                <a:schemeClr val="tx1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cs typeface="Arial" pitchFamily="34" charset="0"/>
              </a:rPr>
              <a:t>Local (Layout) marks</a:t>
            </a:r>
            <a:br>
              <a:rPr lang="en-US" altLang="en-US" sz="2400">
                <a:solidFill>
                  <a:schemeClr val="tx1"/>
                </a:solidFill>
                <a:cs typeface="Arial" pitchFamily="34" charset="0"/>
              </a:rPr>
            </a:br>
            <a:endParaRPr lang="en-US" altLang="en-US" sz="2400">
              <a:solidFill>
                <a:schemeClr val="tx1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cs typeface="Arial" pitchFamily="34" charset="0"/>
              </a:rPr>
              <a:t>Local (Pattern) marks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91100" y="3854450"/>
            <a:ext cx="39592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cs typeface="Arial" pitchFamily="34" charset="0"/>
              </a:rPr>
              <a:t>More marks = more consistent alignment!</a:t>
            </a:r>
            <a:br>
              <a:rPr lang="en-US" altLang="en-US" sz="2400">
                <a:solidFill>
                  <a:schemeClr val="tx1"/>
                </a:solidFill>
                <a:cs typeface="Arial" pitchFamily="34" charset="0"/>
              </a:rPr>
            </a:br>
            <a:endParaRPr lang="en-US" altLang="en-US" sz="2400">
              <a:solidFill>
                <a:schemeClr val="tx1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cs typeface="Arial" pitchFamily="34" charset="0"/>
              </a:rPr>
              <a:t>Mark references can be reused at multiple 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32" grpId="0" animBg="1"/>
      <p:bldP spid="33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Alignment Mark Tips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652463" y="1052513"/>
            <a:ext cx="8305800" cy="5461000"/>
          </a:xfrm>
        </p:spPr>
        <p:txBody>
          <a:bodyPr/>
          <a:lstStyle/>
          <a:p>
            <a:r>
              <a:rPr lang="en-US" altLang="en-US" dirty="0" smtClean="0"/>
              <a:t>Use several levels of marks (global, layout, pattern)</a:t>
            </a:r>
          </a:p>
          <a:p>
            <a:pPr lvl="1"/>
            <a:r>
              <a:rPr lang="en-US" altLang="en-US" dirty="0" smtClean="0"/>
              <a:t>More closely spaced marks = better overlay accuracy</a:t>
            </a:r>
          </a:p>
          <a:p>
            <a:pPr lvl="1"/>
            <a:r>
              <a:rPr lang="en-US" altLang="en-US" dirty="0" smtClean="0"/>
              <a:t>Creating pattern-level marks and reusing them up the hierarchy is an easy way to do this</a:t>
            </a:r>
            <a:br>
              <a:rPr lang="en-US" altLang="en-US" dirty="0" smtClean="0"/>
            </a:br>
            <a:endParaRPr lang="en-US" altLang="en-US" dirty="0" smtClean="0"/>
          </a:p>
          <a:p>
            <a:r>
              <a:rPr lang="en-US" altLang="en-US" dirty="0" smtClean="0"/>
              <a:t>Try to surround the pattern you’re aligning to with marks</a:t>
            </a:r>
          </a:p>
          <a:p>
            <a:pPr lvl="1"/>
            <a:r>
              <a:rPr lang="en-US" altLang="en-US" dirty="0" smtClean="0"/>
              <a:t>The “generate” button is bad at this; avoid it</a:t>
            </a:r>
            <a:br>
              <a:rPr lang="en-US" altLang="en-US" dirty="0" smtClean="0"/>
            </a:br>
            <a:endParaRPr lang="en-US" altLang="en-US" dirty="0" smtClean="0"/>
          </a:p>
          <a:p>
            <a:r>
              <a:rPr lang="en-US" altLang="en-US" dirty="0" smtClean="0"/>
              <a:t>Use good mark materials/processes</a:t>
            </a:r>
          </a:p>
          <a:p>
            <a:pPr lvl="1"/>
            <a:r>
              <a:rPr lang="en-US" altLang="en-US" dirty="0" smtClean="0"/>
              <a:t>See guide online for more</a:t>
            </a:r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t>EBPG Software Training</a:t>
            </a:r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8204D5E3-9A09-4AA6-A441-1AB872338019}" type="slidenum"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42</a:t>
            </a:fld>
            <a:endParaRPr lang="en-GB" altLang="en-US" sz="140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Next Steps	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660400" y="1185863"/>
            <a:ext cx="8305800" cy="5008562"/>
          </a:xfrm>
        </p:spPr>
        <p:txBody>
          <a:bodyPr/>
          <a:lstStyle/>
          <a:p>
            <a:r>
              <a:rPr lang="en-US" altLang="en-US" smtClean="0"/>
              <a:t>Read through the SOP online</a:t>
            </a:r>
          </a:p>
          <a:p>
            <a:pPr lvl="1"/>
            <a:r>
              <a:rPr lang="en-US" altLang="en-US" smtClean="0"/>
              <a:t>Other parts of the wiki may be useful too</a:t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mtClean="0"/>
              <a:t>Download software from Wiki, make sure you can connect to the server</a:t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mtClean="0"/>
              <a:t>Experiment with creating jobs/patterns in LayoutBEAMER and Cjob</a:t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mtClean="0"/>
              <a:t>Register for hardware shortcourse</a:t>
            </a:r>
          </a:p>
          <a:p>
            <a:pPr lvl="1"/>
            <a:r>
              <a:rPr lang="en-US" altLang="en-US" smtClean="0"/>
              <a:t>No sample needed for this, we’ll do a dummy write</a:t>
            </a:r>
          </a:p>
        </p:txBody>
      </p:sp>
      <p:sp>
        <p:nvSpPr>
          <p:cNvPr id="54276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t>EBPG Software Training</a:t>
            </a:r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1A880BB7-E6CC-44F7-829C-90657B61FD7E}" type="slidenum"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43</a:t>
            </a:fld>
            <a:endParaRPr lang="en-GB" altLang="en-US" sz="140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EBL Resolution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>
            <a:lum bright="16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1304925"/>
            <a:ext cx="3600450" cy="342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4995863" y="3556000"/>
            <a:ext cx="254000" cy="31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 flipH="1">
            <a:off x="5310188" y="3554413"/>
            <a:ext cx="246062" cy="15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4852988" y="3046413"/>
            <a:ext cx="11588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hicago"/>
                <a:cs typeface="Arial" pitchFamily="34" charset="0"/>
              </a:rPr>
              <a:t>4.5 nm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4692650" y="4741863"/>
            <a:ext cx="360045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chemeClr val="tx1"/>
                </a:solidFill>
                <a:latin typeface="Chicago"/>
                <a:cs typeface="Arial" pitchFamily="34" charset="0"/>
              </a:rPr>
              <a:t>9-nm-pitch nested-L test structure, fabricated  in HSQ on a Raith-150</a:t>
            </a:r>
            <a:r>
              <a:rPr lang="en-US" altLang="en-US" sz="1400" i="1" baseline="30000">
                <a:solidFill>
                  <a:schemeClr val="tx1"/>
                </a:solidFill>
                <a:latin typeface="Chicago"/>
                <a:cs typeface="Arial" pitchFamily="34" charset="0"/>
              </a:rPr>
              <a:t>2</a:t>
            </a:r>
            <a:r>
              <a:rPr lang="en-US" altLang="en-US" sz="1400" i="1">
                <a:solidFill>
                  <a:schemeClr val="tx1"/>
                </a:solidFill>
                <a:latin typeface="Chicago"/>
                <a:cs typeface="Arial" pitchFamily="34" charset="0"/>
              </a:rPr>
              <a:t> EBL system (courtesy Raith GmbH)</a:t>
            </a:r>
            <a:endParaRPr lang="en-US" altLang="en-US" sz="1400" i="1" baseline="30000">
              <a:solidFill>
                <a:schemeClr val="tx1"/>
              </a:solidFill>
              <a:latin typeface="Chicago"/>
              <a:cs typeface="Arial" pitchFamily="34" charset="0"/>
            </a:endParaRPr>
          </a:p>
        </p:txBody>
      </p:sp>
      <p:pic>
        <p:nvPicPr>
          <p:cNvPr id="10248" name="Picture 16" descr="C:\Users\bryan\Documents\EBPG5000\FAT\5nm lines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6" r="26524" b="12224"/>
          <a:stretch>
            <a:fillRect/>
          </a:stretch>
        </p:blipFill>
        <p:spPr bwMode="auto">
          <a:xfrm>
            <a:off x="914400" y="1293813"/>
            <a:ext cx="3444875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Line 6"/>
          <p:cNvSpPr>
            <a:spLocks noChangeShapeType="1"/>
          </p:cNvSpPr>
          <p:nvPr/>
        </p:nvSpPr>
        <p:spPr bwMode="auto">
          <a:xfrm>
            <a:off x="1514475" y="3590925"/>
            <a:ext cx="254000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7"/>
          <p:cNvSpPr>
            <a:spLocks noChangeShapeType="1"/>
          </p:cNvSpPr>
          <p:nvPr/>
        </p:nvSpPr>
        <p:spPr bwMode="auto">
          <a:xfrm flipH="1">
            <a:off x="1792288" y="3590925"/>
            <a:ext cx="246062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Text Box 8"/>
          <p:cNvSpPr txBox="1">
            <a:spLocks noChangeArrowheads="1"/>
          </p:cNvSpPr>
          <p:nvPr/>
        </p:nvSpPr>
        <p:spPr bwMode="auto">
          <a:xfrm>
            <a:off x="1371600" y="3052763"/>
            <a:ext cx="903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Chicago"/>
                <a:cs typeface="Arial" pitchFamily="34" charset="0"/>
              </a:rPr>
              <a:t>6 nm</a:t>
            </a:r>
          </a:p>
        </p:txBody>
      </p:sp>
      <p:sp>
        <p:nvSpPr>
          <p:cNvPr id="10252" name="Text Box 9"/>
          <p:cNvSpPr txBox="1">
            <a:spLocks noChangeArrowheads="1"/>
          </p:cNvSpPr>
          <p:nvPr/>
        </p:nvSpPr>
        <p:spPr bwMode="auto">
          <a:xfrm>
            <a:off x="835025" y="4746625"/>
            <a:ext cx="36020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chemeClr val="tx1"/>
                </a:solidFill>
                <a:latin typeface="Chicago"/>
                <a:cs typeface="Arial" pitchFamily="34" charset="0"/>
              </a:rPr>
              <a:t>6 nm lines fabricated in HSQ on the UMN Vistec EBPG5000+ EBL system</a:t>
            </a:r>
            <a:endParaRPr lang="en-US" altLang="en-US" sz="1400" i="1" baseline="30000">
              <a:solidFill>
                <a:schemeClr val="tx1"/>
              </a:solidFill>
              <a:latin typeface="Chicago"/>
              <a:cs typeface="Arial" pitchFamily="34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2468563" y="5586413"/>
            <a:ext cx="3938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200">
                <a:solidFill>
                  <a:schemeClr val="tx1"/>
                </a:solidFill>
                <a:cs typeface="Arial" pitchFamily="34" charset="0"/>
              </a:rPr>
              <a:t>1 nm ≈ 10 atoms!!!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 bwMode="auto">
          <a:xfrm>
            <a:off x="517586" y="5218981"/>
            <a:ext cx="7746520" cy="1302589"/>
          </a:xfrm>
          <a:prstGeom prst="rect">
            <a:avLst/>
          </a:prstGeom>
          <a:solidFill>
            <a:srgbClr val="00B05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517586" y="3001992"/>
            <a:ext cx="7746520" cy="2216989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17586" y="1224951"/>
            <a:ext cx="7746520" cy="1777041"/>
          </a:xfrm>
          <a:prstGeom prst="rect">
            <a:avLst/>
          </a:prstGeom>
          <a:solidFill>
            <a:srgbClr val="00B0F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Basic EBL Workflow</a:t>
            </a: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t>EBPG Software Training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7BEBE8D-6395-44B5-A352-0099EF28C15A}" type="slidenum"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6</a:t>
            </a:fld>
            <a:endParaRPr lang="en-GB" altLang="en-US" sz="1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4268" y="1407532"/>
            <a:ext cx="2829621" cy="4154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CAD design of pattern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2021" y="3841461"/>
            <a:ext cx="2307042" cy="738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Fracture pattern</a:t>
            </a:r>
          </a:p>
          <a:p>
            <a:pPr algn="ctr"/>
            <a:r>
              <a:rPr lang="en-US" dirty="0"/>
              <a:t>(</a:t>
            </a:r>
            <a:r>
              <a:rPr lang="en-US" dirty="0" err="1" smtClean="0"/>
              <a:t>LayoutBEAMER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96972" y="3842825"/>
            <a:ext cx="2156360" cy="738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Generate job file</a:t>
            </a:r>
          </a:p>
          <a:p>
            <a:pPr algn="ctr"/>
            <a:r>
              <a:rPr lang="en-US" dirty="0" smtClean="0"/>
              <a:t>(CJOB)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8094" y="5737264"/>
            <a:ext cx="3441968" cy="4154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Execute job/expose pattern</a:t>
            </a:r>
            <a:endParaRPr lang="en-US" dirty="0"/>
          </a:p>
        </p:txBody>
      </p:sp>
      <p:cxnSp>
        <p:nvCxnSpPr>
          <p:cNvPr id="14" name="Elbow Connector 13"/>
          <p:cNvCxnSpPr>
            <a:stCxn id="9" idx="2"/>
            <a:endCxn id="11" idx="0"/>
          </p:cNvCxnSpPr>
          <p:nvPr/>
        </p:nvCxnSpPr>
        <p:spPr bwMode="auto">
          <a:xfrm rot="16200000" flipH="1">
            <a:off x="1768741" y="4586926"/>
            <a:ext cx="1157139" cy="1143536"/>
          </a:xfrm>
          <a:prstGeom prst="bentConnector3">
            <a:avLst>
              <a:gd name="adj1" fmla="val 32108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Elbow Connector 17"/>
          <p:cNvCxnSpPr>
            <a:stCxn id="10" idx="2"/>
            <a:endCxn id="11" idx="0"/>
          </p:cNvCxnSpPr>
          <p:nvPr/>
        </p:nvCxnSpPr>
        <p:spPr bwMode="auto">
          <a:xfrm rot="5400000">
            <a:off x="2969228" y="4531339"/>
            <a:ext cx="1155775" cy="1256074"/>
          </a:xfrm>
          <a:prstGeom prst="bentConnector3">
            <a:avLst>
              <a:gd name="adj1" fmla="val 32833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1945897" y="2354275"/>
            <a:ext cx="1946367" cy="4154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Upload pattern</a:t>
            </a:r>
            <a:endParaRPr lang="en-US" dirty="0"/>
          </a:p>
        </p:txBody>
      </p:sp>
      <p:cxnSp>
        <p:nvCxnSpPr>
          <p:cNvPr id="11280" name="Elbow Connector 11279"/>
          <p:cNvCxnSpPr>
            <a:stCxn id="2" idx="2"/>
            <a:endCxn id="47" idx="0"/>
          </p:cNvCxnSpPr>
          <p:nvPr/>
        </p:nvCxnSpPr>
        <p:spPr bwMode="auto">
          <a:xfrm rot="16200000" flipH="1">
            <a:off x="2653458" y="2088651"/>
            <a:ext cx="531245" cy="2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82" name="Elbow Connector 11281"/>
          <p:cNvCxnSpPr>
            <a:stCxn id="47" idx="2"/>
            <a:endCxn id="9" idx="0"/>
          </p:cNvCxnSpPr>
          <p:nvPr/>
        </p:nvCxnSpPr>
        <p:spPr bwMode="auto">
          <a:xfrm rot="5400000">
            <a:off x="1811468" y="2733848"/>
            <a:ext cx="1071688" cy="1143539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84" name="Elbow Connector 11283"/>
          <p:cNvCxnSpPr>
            <a:stCxn id="47" idx="2"/>
            <a:endCxn id="10" idx="0"/>
          </p:cNvCxnSpPr>
          <p:nvPr/>
        </p:nvCxnSpPr>
        <p:spPr bwMode="auto">
          <a:xfrm rot="16200000" flipH="1">
            <a:off x="3010590" y="2678263"/>
            <a:ext cx="1073052" cy="1256071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279267" y="1719320"/>
            <a:ext cx="13051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Your</a:t>
            </a:r>
          </a:p>
          <a:p>
            <a:pPr algn="ctr"/>
            <a:r>
              <a:rPr lang="en-US" dirty="0" smtClean="0"/>
              <a:t>computer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599594" y="3679878"/>
            <a:ext cx="26645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CAD server</a:t>
            </a:r>
          </a:p>
          <a:p>
            <a:pPr algn="ctr"/>
            <a:r>
              <a:rPr lang="en-US" dirty="0" smtClean="0"/>
              <a:t>(ebpg.mnc.umn.edu)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5599594" y="5500943"/>
            <a:ext cx="26645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Vistec</a:t>
            </a:r>
            <a:endParaRPr lang="en-US" dirty="0" smtClean="0"/>
          </a:p>
          <a:p>
            <a:pPr algn="ctr"/>
            <a:r>
              <a:rPr lang="en-US" dirty="0" smtClean="0"/>
              <a:t>(b039.mnc.umn.edu)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General Scope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851025" y="2214563"/>
            <a:ext cx="5210175" cy="2590800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Basic system connectivity and commands</a:t>
            </a:r>
            <a:br>
              <a:rPr lang="en-US" altLang="en-US" smtClean="0">
                <a:solidFill>
                  <a:srgbClr val="FF0000"/>
                </a:solidFill>
              </a:rPr>
            </a:br>
            <a:endParaRPr lang="en-US" altLang="en-US" smtClean="0">
              <a:solidFill>
                <a:srgbClr val="FF0000"/>
              </a:solidFill>
            </a:endParaRPr>
          </a:p>
          <a:p>
            <a:r>
              <a:rPr lang="en-US" altLang="en-US" smtClean="0"/>
              <a:t>LayoutBEAMER overview</a:t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mtClean="0"/>
              <a:t>Cjob/exposure overview</a:t>
            </a: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t>CJOB training (Vistec Confidential)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A4F64917-5060-46AF-B061-CFB442C22627}" type="slidenum"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7</a:t>
            </a:fld>
            <a:endParaRPr lang="en-GB" altLang="en-US" sz="140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Logging into CAD server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22300" y="1163638"/>
            <a:ext cx="8305800" cy="5008562"/>
          </a:xfrm>
        </p:spPr>
        <p:txBody>
          <a:bodyPr/>
          <a:lstStyle/>
          <a:p>
            <a:r>
              <a:rPr lang="en-US" altLang="en-US" dirty="0" smtClean="0"/>
              <a:t>Locally</a:t>
            </a:r>
          </a:p>
          <a:p>
            <a:pPr lvl="1"/>
            <a:r>
              <a:rPr lang="en-US" altLang="en-US" dirty="0" smtClean="0"/>
              <a:t>Server is located in </a:t>
            </a:r>
            <a:r>
              <a:rPr lang="en-US" altLang="en-US" dirty="0" smtClean="0"/>
              <a:t>PAN </a:t>
            </a:r>
            <a:r>
              <a:rPr lang="en-US" altLang="en-US" dirty="0" smtClean="0"/>
              <a:t>250 next to the door</a:t>
            </a:r>
          </a:p>
          <a:p>
            <a:pPr lvl="1"/>
            <a:r>
              <a:rPr lang="en-US" altLang="en-US" dirty="0" smtClean="0"/>
              <a:t>Use USB sticks or </a:t>
            </a:r>
            <a:r>
              <a:rPr lang="en-US" altLang="en-US" dirty="0" smtClean="0"/>
              <a:t>cloud storage </a:t>
            </a:r>
            <a:r>
              <a:rPr lang="en-US" altLang="en-US" dirty="0" smtClean="0"/>
              <a:t>to transfer files</a:t>
            </a:r>
          </a:p>
          <a:p>
            <a:r>
              <a:rPr lang="en-US" altLang="en-US" dirty="0" smtClean="0"/>
              <a:t>Remotely</a:t>
            </a:r>
          </a:p>
          <a:p>
            <a:pPr lvl="1"/>
            <a:r>
              <a:rPr lang="en-US" altLang="en-US" b="1" dirty="0" smtClean="0"/>
              <a:t>VNC</a:t>
            </a:r>
            <a:r>
              <a:rPr lang="en-US" altLang="en-US" dirty="0" smtClean="0"/>
              <a:t> (preferred): Basically makes a window on your computer a “virtual monitor” on the server</a:t>
            </a:r>
          </a:p>
          <a:p>
            <a:pPr lvl="1"/>
            <a:r>
              <a:rPr lang="en-US" altLang="en-US" b="1" dirty="0" smtClean="0"/>
              <a:t>SSH</a:t>
            </a:r>
            <a:r>
              <a:rPr lang="en-US" altLang="en-US" dirty="0" smtClean="0"/>
              <a:t>: Can be used for text-based logins, or graphically if you have an X server installed on your computer</a:t>
            </a:r>
          </a:p>
          <a:p>
            <a:pPr lvl="2"/>
            <a:r>
              <a:rPr lang="en-US" altLang="en-US" dirty="0" smtClean="0"/>
              <a:t>Also necessary for starting your VNC console!</a:t>
            </a:r>
          </a:p>
          <a:p>
            <a:pPr lvl="1"/>
            <a:r>
              <a:rPr lang="en-US" altLang="en-US" b="1" dirty="0" smtClean="0"/>
              <a:t>SFTP</a:t>
            </a:r>
            <a:r>
              <a:rPr lang="en-US" altLang="en-US" dirty="0" smtClean="0"/>
              <a:t>: Good for moving files back and forth between your machine and the server</a:t>
            </a:r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t>CJOB training (Vistec Confidential)</a:t>
            </a: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49B9E8E1-F750-45EF-AD42-003D81D162C2}" type="slidenum"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8</a:t>
            </a:fld>
            <a:endParaRPr lang="en-GB" altLang="en-US" sz="140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Using </a:t>
            </a:r>
            <a:r>
              <a:rPr lang="en-US" altLang="en-US" dirty="0" smtClean="0"/>
              <a:t>VNC</a:t>
            </a:r>
            <a:endParaRPr lang="en-US" altLang="en-US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52463" y="3768725"/>
            <a:ext cx="8305800" cy="2555875"/>
          </a:xfrm>
        </p:spPr>
        <p:txBody>
          <a:bodyPr/>
          <a:lstStyle/>
          <a:p>
            <a:r>
              <a:rPr lang="en-US" altLang="en-US" dirty="0" smtClean="0"/>
              <a:t>Enter the server name, a colon, and your display ID (e.g. </a:t>
            </a:r>
            <a:r>
              <a:rPr lang="en-US" altLang="en-US" b="1" dirty="0" smtClean="0">
                <a:solidFill>
                  <a:srgbClr val="FF0000"/>
                </a:solidFill>
              </a:rPr>
              <a:t>ebpg.mnc.umn.edu:37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Your display ID is contained in the email you receive when your account is activated</a:t>
            </a:r>
          </a:p>
          <a:p>
            <a:pPr lvl="1"/>
            <a:r>
              <a:rPr lang="en-US" altLang="en-US" dirty="0" smtClean="0"/>
              <a:t>Can also use the command </a:t>
            </a: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showvnc</a:t>
            </a:r>
            <a:r>
              <a:rPr lang="en-US" altLang="en-US" dirty="0" smtClean="0"/>
              <a:t> </a:t>
            </a:r>
            <a:r>
              <a:rPr lang="en-US" altLang="en-US" dirty="0" smtClean="0"/>
              <a:t>in </a:t>
            </a:r>
            <a:r>
              <a:rPr lang="en-US" altLang="en-US" dirty="0" err="1" smtClean="0"/>
              <a:t>PuTTY</a:t>
            </a:r>
            <a:r>
              <a:rPr lang="en-US" altLang="en-US" dirty="0" smtClean="0"/>
              <a:t> to display your desktop ID if you forget it</a:t>
            </a:r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76200" y="6540500"/>
            <a:ext cx="1905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40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t>CJOB training (Vistec Confidential)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E373DBC-8DA8-4718-9021-AB8AA4D283A0}" type="slidenum">
              <a:rPr lang="en-GB" altLang="en-US" sz="1400" smtClean="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9</a:t>
            </a:fld>
            <a:endParaRPr lang="en-GB" altLang="en-US" sz="1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343025"/>
            <a:ext cx="5438775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stec Litho BV PPT">
  <a:themeElements>
    <a:clrScheme name="Vistec Litho BV 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stec Litho BV PP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Vistec Litho BV 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tec Litho BV 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tec Litho BV 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tec Litho BV 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tec Litho BV 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tec Litho BV 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tec Litho BV 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tec Litho BV 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tec Litho BV 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tec Litho BV 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tec Litho BV 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tec Litho BV 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Vistec Blank Template</Template>
  <TotalTime>22879</TotalTime>
  <Words>1552</Words>
  <Application>Microsoft Office PowerPoint</Application>
  <PresentationFormat>On-screen Show (4:3)</PresentationFormat>
  <Paragraphs>383</Paragraphs>
  <Slides>43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Arial</vt:lpstr>
      <vt:lpstr>ＭＳ Ｐゴシック</vt:lpstr>
      <vt:lpstr>Arial Narrow</vt:lpstr>
      <vt:lpstr>Times New Roman</vt:lpstr>
      <vt:lpstr>Eurostile LT Std Ext Two</vt:lpstr>
      <vt:lpstr>Chicago</vt:lpstr>
      <vt:lpstr>Courier New</vt:lpstr>
      <vt:lpstr>Times</vt:lpstr>
      <vt:lpstr>Wingdings</vt:lpstr>
      <vt:lpstr>Vistec Litho BV PPT</vt:lpstr>
      <vt:lpstr>CorelDRAW</vt:lpstr>
      <vt:lpstr>Equation</vt:lpstr>
      <vt:lpstr>Vistec EBPG Software Training</vt:lpstr>
      <vt:lpstr>EBPG Wiki</vt:lpstr>
      <vt:lpstr>Electron Beam Lithography</vt:lpstr>
      <vt:lpstr>Electron Beam Lithography (vs. optical lithography)</vt:lpstr>
      <vt:lpstr>EBL Resolution</vt:lpstr>
      <vt:lpstr>Basic EBL Workflow</vt:lpstr>
      <vt:lpstr>General Scope</vt:lpstr>
      <vt:lpstr>Logging into CAD server</vt:lpstr>
      <vt:lpstr>Using VNC</vt:lpstr>
      <vt:lpstr>Starting Your VNC Server</vt:lpstr>
      <vt:lpstr>General Scope</vt:lpstr>
      <vt:lpstr>Basic EBL Workflow</vt:lpstr>
      <vt:lpstr>PowerPoint Presentation</vt:lpstr>
      <vt:lpstr>PowerPoint Presentation</vt:lpstr>
      <vt:lpstr>PowerPoint Presentation</vt:lpstr>
      <vt:lpstr>Proximity Effect</vt:lpstr>
      <vt:lpstr>Proximity Effect</vt:lpstr>
      <vt:lpstr>Proximity Effect Correction</vt:lpstr>
      <vt:lpstr>Purpose of LayoutBEAMER</vt:lpstr>
      <vt:lpstr>Starting LayoutBEAMER</vt:lpstr>
      <vt:lpstr>PowerPoint Presentation</vt:lpstr>
      <vt:lpstr>General Scope</vt:lpstr>
      <vt:lpstr>User Environments</vt:lpstr>
      <vt:lpstr>Basic EBL Workflow</vt:lpstr>
      <vt:lpstr>EBPG Software: CView</vt:lpstr>
      <vt:lpstr>EBPG Software - CSem</vt:lpstr>
      <vt:lpstr>EBPG Software - CJob</vt:lpstr>
      <vt:lpstr>Design Objects</vt:lpstr>
      <vt:lpstr>Design Objects</vt:lpstr>
      <vt:lpstr>PowerPoint Presentation</vt:lpstr>
      <vt:lpstr>Exposure Parameters?</vt:lpstr>
      <vt:lpstr>Definitions</vt:lpstr>
      <vt:lpstr>Step Size Considerations</vt:lpstr>
      <vt:lpstr>Beam Size and Pixel Size</vt:lpstr>
      <vt:lpstr>Beam Current Considerations</vt:lpstr>
      <vt:lpstr>Theoretical Spot Sizes (100 kV)</vt:lpstr>
      <vt:lpstr>Dose Considerations</vt:lpstr>
      <vt:lpstr>Aligned Writing</vt:lpstr>
      <vt:lpstr>Alignment Mark Design</vt:lpstr>
      <vt:lpstr>Terminology Clarification</vt:lpstr>
      <vt:lpstr>Hierarchal Alignment</vt:lpstr>
      <vt:lpstr>Alignment Mark Tips</vt:lpstr>
      <vt:lpstr>Next Steps </vt:lpstr>
    </vt:vector>
  </TitlesOfParts>
  <Company>Leica Microsystems Lithography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EBPG operator training</dc:title>
  <dc:subject>EBPG Operator training</dc:subject>
  <dc:creator>Marc Wijnands</dc:creator>
  <cp:lastModifiedBy>bryan</cp:lastModifiedBy>
  <cp:revision>354</cp:revision>
  <dcterms:created xsi:type="dcterms:W3CDTF">2002-09-03T11:04:42Z</dcterms:created>
  <dcterms:modified xsi:type="dcterms:W3CDTF">2014-10-20T19:30:30Z</dcterms:modified>
  <cp:category>Training</cp:category>
</cp:coreProperties>
</file>